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defaultTextStyle>
  <p:extLst>
    <p:ext uri="{EFAFB233-063F-42B5-8137-9DF3F51BA10A}">
      <p15:sldGuideLst xmlns:p15="http://schemas.microsoft.com/office/powerpoint/2012/main">
        <p15:guide id="1" pos="3840">
          <p15:clr>
            <a:srgbClr val="A4A3A4"/>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st, Daria (05EPQ7@rwth-aachen.de)" initials="QD(" lastIdx="1" clrIdx="0"/>
  <p:cmAuthor id="2" name="Lorke, Julia (KQ2X79@rwth-aachen.de)" initials="LJ(" lastIdx="1" clrIdx="1"/>
  <p:cmAuthor id="3" name="Philip Helf" initials="PH" lastIdx="1" clrIdx="2">
    <p:extLst>
      <p:ext uri="{19B8F6BF-5375-455C-9EA6-DF929625EA0E}">
        <p15:presenceInfo xmlns:p15="http://schemas.microsoft.com/office/powerpoint/2012/main" userId="Philip Hel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698" autoAdjust="0"/>
  </p:normalViewPr>
  <p:slideViewPr>
    <p:cSldViewPr snapToGrid="0">
      <p:cViewPr varScale="1">
        <p:scale>
          <a:sx n="94" d="100"/>
          <a:sy n="94" d="100"/>
        </p:scale>
        <p:origin x="1194" y="78"/>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8-19T15:30:50" idx="1">
    <p:pos x="6692" y="353"/>
    <p:text>liegt wahrscheinlich an Sciebo aber falls nicht: die Überschrift reicht über das Logo</p:text>
    <p:extLst>
      <p:ext uri="{C676402C-5697-4E1C-873F-D02D1690AC5C}">
        <p15:threadingInfo xmlns:p15="http://schemas.microsoft.com/office/powerpoint/2012/main" timeZoneBias="-120"/>
      </p:ext>
      <p:ext uri="{19B8F6BF-5375-455C-9EA6-DF929625EA0E}">
        <p15:presenceInfo xmlns:p15="http://schemas.microsoft.com/office/powerpoint/2012/main" xmlns:w="http://schemas.openxmlformats.org/wordprocessingml/2006/main" xmlns:m="http://schemas.openxmlformats.org/officeDocument/2006/math" xmlns="" userId="teamlab_data:0;34;oc8d6fac567d_05EPQ7@rwth-aachen.de;1;36;Quast, Daria (05EPQ7@rwth-aachen.de);2;1;0;3;20;2025-08-19T13:30:50Z;4;38;{C79FBF90-3EA1-B322-E7D2-5B20EB7219FA};" providerId="AD"/>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1077408929"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66008317"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1F9D5445-4027-B441-9A51-DD403910E255}" type="datetimeFigureOut">
              <a:rPr lang="de-DE"/>
              <a:t>20.04.2026</a:t>
            </a:fld>
            <a:endParaRPr lang="de-DE"/>
          </a:p>
        </p:txBody>
      </p:sp>
      <p:sp>
        <p:nvSpPr>
          <p:cNvPr id="13178315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2120804524"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0591078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861541308"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456EA2B8-489A-2D46-9FF2-809674614F4E}"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rtl="0">
      <a:defRPr sz="1200">
        <a:solidFill>
          <a:schemeClr val="tx1"/>
        </a:solidFill>
        <a:latin typeface="+mn-lt"/>
        <a:ea typeface="+mn-ea"/>
        <a:cs typeface="+mn-cs"/>
      </a:defRPr>
    </a:lvl1pPr>
    <a:lvl2pPr marL="457200" algn="l" defTabSz="914400" rtl="0">
      <a:defRPr sz="1200">
        <a:solidFill>
          <a:schemeClr val="tx1"/>
        </a:solidFill>
        <a:latin typeface="+mn-lt"/>
        <a:ea typeface="+mn-ea"/>
        <a:cs typeface="+mn-cs"/>
      </a:defRPr>
    </a:lvl2pPr>
    <a:lvl3pPr marL="914400" algn="l" defTabSz="914400" rtl="0">
      <a:defRPr sz="1200">
        <a:solidFill>
          <a:schemeClr val="tx1"/>
        </a:solidFill>
        <a:latin typeface="+mn-lt"/>
        <a:ea typeface="+mn-ea"/>
        <a:cs typeface="+mn-cs"/>
      </a:defRPr>
    </a:lvl3pPr>
    <a:lvl4pPr marL="1371600" algn="l" defTabSz="914400" rtl="0">
      <a:defRPr sz="1200">
        <a:solidFill>
          <a:schemeClr val="tx1"/>
        </a:solidFill>
        <a:latin typeface="+mn-lt"/>
        <a:ea typeface="+mn-ea"/>
        <a:cs typeface="+mn-cs"/>
      </a:defRPr>
    </a:lvl4pPr>
    <a:lvl5pPr marL="1828800" algn="l" defTabSz="914400" rtl="0">
      <a:defRPr sz="1200">
        <a:solidFill>
          <a:schemeClr val="tx1"/>
        </a:solidFill>
        <a:latin typeface="+mn-lt"/>
        <a:ea typeface="+mn-ea"/>
        <a:cs typeface="+mn-cs"/>
      </a:defRPr>
    </a:lvl5pPr>
    <a:lvl6pPr marL="2286000" algn="l" defTabSz="914400" rtl="0">
      <a:defRPr sz="1200">
        <a:solidFill>
          <a:schemeClr val="tx1"/>
        </a:solidFill>
        <a:latin typeface="+mn-lt"/>
        <a:ea typeface="+mn-ea"/>
        <a:cs typeface="+mn-cs"/>
      </a:defRPr>
    </a:lvl6pPr>
    <a:lvl7pPr marL="2743200" algn="l" defTabSz="914400" rtl="0">
      <a:defRPr sz="1200">
        <a:solidFill>
          <a:schemeClr val="tx1"/>
        </a:solidFill>
        <a:latin typeface="+mn-lt"/>
        <a:ea typeface="+mn-ea"/>
        <a:cs typeface="+mn-cs"/>
      </a:defRPr>
    </a:lvl7pPr>
    <a:lvl8pPr marL="3200400" algn="l" defTabSz="914400" rtl="0">
      <a:defRPr sz="1200">
        <a:solidFill>
          <a:schemeClr val="tx1"/>
        </a:solidFill>
        <a:latin typeface="+mn-lt"/>
        <a:ea typeface="+mn-ea"/>
        <a:cs typeface="+mn-cs"/>
      </a:defRPr>
    </a:lvl8pPr>
    <a:lvl9pPr marL="3657600" algn="l" defTabSz="914400" rtl="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28290019" name="Folienbildplatzhalter 1"/>
          <p:cNvSpPr>
            <a:spLocks noGrp="1" noRot="1" noChangeAspect="1"/>
          </p:cNvSpPr>
          <p:nvPr>
            <p:ph type="sldImg"/>
          </p:nvPr>
        </p:nvSpPr>
        <p:spPr bwMode="auto"/>
      </p:sp>
      <p:sp>
        <p:nvSpPr>
          <p:cNvPr id="1584882044" name="Notizenplatzhalter 2"/>
          <p:cNvSpPr>
            <a:spLocks noGrp="1"/>
          </p:cNvSpPr>
          <p:nvPr>
            <p:ph type="body" idx="1"/>
          </p:nvPr>
        </p:nvSpPr>
        <p:spPr bwMode="auto"/>
        <p:txBody>
          <a:bodyPr/>
          <a:lstStyle/>
          <a:p>
            <a:pPr>
              <a:defRPr/>
            </a:pPr>
            <a:endParaRPr lang="de-DE"/>
          </a:p>
        </p:txBody>
      </p:sp>
      <p:sp>
        <p:nvSpPr>
          <p:cNvPr id="1190945110" name="Foliennummernplatzhalter 3"/>
          <p:cNvSpPr>
            <a:spLocks noGrp="1"/>
          </p:cNvSpPr>
          <p:nvPr>
            <p:ph type="sldNum" sz="quarter" idx="5"/>
          </p:nvPr>
        </p:nvSpPr>
        <p:spPr bwMode="auto"/>
        <p:txBody>
          <a:bodyPr/>
          <a:lstStyle/>
          <a:p>
            <a:pPr>
              <a:defRPr/>
            </a:pPr>
            <a:fld id="{456EA2B8-489A-2D46-9FF2-809674614F4E}"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21473534" name="Folienbildplatzhalter 1"/>
          <p:cNvSpPr>
            <a:spLocks noGrp="1" noRot="1" noChangeAspect="1"/>
          </p:cNvSpPr>
          <p:nvPr>
            <p:ph type="sldImg"/>
          </p:nvPr>
        </p:nvSpPr>
        <p:spPr bwMode="auto"/>
      </p:sp>
      <p:sp>
        <p:nvSpPr>
          <p:cNvPr id="2046475685" name="Notizenplatzhalter 2"/>
          <p:cNvSpPr>
            <a:spLocks noGrp="1"/>
          </p:cNvSpPr>
          <p:nvPr>
            <p:ph type="body" idx="1"/>
          </p:nvPr>
        </p:nvSpPr>
        <p:spPr bwMode="auto"/>
        <p:txBody>
          <a:bodyPr/>
          <a:lstStyle/>
          <a:p>
            <a:pPr>
              <a:defRPr/>
            </a:pPr>
            <a:r>
              <a:rPr lang="de-DE" dirty="0"/>
              <a:t>Links ein Bild von der blockbasierten Programmierumgebung und rechts ein Bild von der </a:t>
            </a:r>
            <a:r>
              <a:rPr lang="de-DE" dirty="0" err="1"/>
              <a:t>openSenseMap</a:t>
            </a:r>
            <a:r>
              <a:rPr lang="de-DE" dirty="0"/>
              <a:t> (</a:t>
            </a:r>
            <a:r>
              <a:rPr lang="de-DE" dirty="0" err="1"/>
              <a:t>eigeneScreenshots</a:t>
            </a:r>
            <a:r>
              <a:rPr lang="de-DE" dirty="0"/>
              <a:t> von den Seiten https://blockly.sensebox.de/ und https://opensensemap.org/)</a:t>
            </a:r>
            <a:endParaRPr dirty="0"/>
          </a:p>
          <a:p>
            <a:pPr>
              <a:defRPr/>
            </a:pPr>
            <a:endParaRPr lang="de-DE" dirty="0"/>
          </a:p>
          <a:p>
            <a:pPr>
              <a:defRPr/>
            </a:pPr>
            <a:r>
              <a:rPr lang="de-DE" dirty="0"/>
              <a:t>Hier nicht mehr der Hardwareteil der </a:t>
            </a:r>
            <a:r>
              <a:rPr lang="de-DE" dirty="0" err="1"/>
              <a:t>senseBox</a:t>
            </a:r>
            <a:r>
              <a:rPr lang="de-DE" dirty="0"/>
              <a:t> im Fokus sondern wie man die Daten bekommt (Programmierung, dass Umweltdaten entsprechend gemessen werden) sowie </a:t>
            </a:r>
            <a:r>
              <a:rPr lang="de-DE" dirty="0" err="1"/>
              <a:t>weiterverbreitung</a:t>
            </a:r>
            <a:r>
              <a:rPr lang="de-DE" dirty="0"/>
              <a:t> (im Sinne vom Citizen Science können Umweltdaten, die gemessen werden auf der </a:t>
            </a:r>
            <a:r>
              <a:rPr lang="de-DE" dirty="0" err="1"/>
              <a:t>OpensenseMap</a:t>
            </a:r>
            <a:r>
              <a:rPr lang="de-DE" dirty="0"/>
              <a:t> für die gesamte Wissenschaftscommunity und Interessierte zugänglich gemacht werden.  Letzteres ist interessant für größere Projekte, aber wird in dieser Fortbildung nicht näher thematisiert, da </a:t>
            </a:r>
            <a:r>
              <a:rPr lang="de-DE" dirty="0" err="1"/>
              <a:t>Phyotosynthese</a:t>
            </a:r>
            <a:r>
              <a:rPr lang="de-DE" dirty="0"/>
              <a:t> und Atmung mit selbst aufgenommen Daten nachgewiesen werden sollen. Das ist nicht relevant für die Umweltdatenkarte.</a:t>
            </a:r>
            <a:endParaRPr dirty="0"/>
          </a:p>
          <a:p>
            <a:pPr>
              <a:defRPr/>
            </a:pPr>
            <a:endParaRPr lang="de-DE" dirty="0"/>
          </a:p>
          <a:p>
            <a:pPr>
              <a:defRPr/>
            </a:pPr>
            <a:r>
              <a:rPr lang="de-DE" dirty="0"/>
              <a:t>Informationen zur </a:t>
            </a:r>
            <a:r>
              <a:rPr lang="de-DE" dirty="0" err="1"/>
              <a:t>senseBox</a:t>
            </a:r>
            <a:r>
              <a:rPr lang="de-DE" dirty="0"/>
              <a:t> und zur </a:t>
            </a:r>
            <a:r>
              <a:rPr lang="de-DE" dirty="0" err="1"/>
              <a:t>OpensenseMap</a:t>
            </a:r>
            <a:r>
              <a:rPr lang="de-DE" dirty="0"/>
              <a:t>: https://sensebox.de/ </a:t>
            </a:r>
            <a:endParaRPr dirty="0"/>
          </a:p>
        </p:txBody>
      </p:sp>
      <p:sp>
        <p:nvSpPr>
          <p:cNvPr id="656578858" name="Foliennummernplatzhalter 3"/>
          <p:cNvSpPr>
            <a:spLocks noGrp="1"/>
          </p:cNvSpPr>
          <p:nvPr>
            <p:ph type="sldNum" sz="quarter" idx="5"/>
          </p:nvPr>
        </p:nvSpPr>
        <p:spPr bwMode="auto"/>
        <p:txBody>
          <a:bodyPr/>
          <a:lstStyle/>
          <a:p>
            <a:pPr>
              <a:defRPr/>
            </a:pPr>
            <a:fld id="{456EA2B8-489A-2D46-9FF2-809674614F4E}"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76128131" name="Folienbildplatzhalter 1"/>
          <p:cNvSpPr>
            <a:spLocks noGrp="1" noRot="1" noChangeAspect="1"/>
          </p:cNvSpPr>
          <p:nvPr>
            <p:ph type="sldImg"/>
          </p:nvPr>
        </p:nvSpPr>
        <p:spPr bwMode="auto"/>
      </p:sp>
      <p:sp>
        <p:nvSpPr>
          <p:cNvPr id="275755880" name="Notizenplatzhalter 2"/>
          <p:cNvSpPr>
            <a:spLocks noGrp="1"/>
          </p:cNvSpPr>
          <p:nvPr>
            <p:ph type="body" idx="1"/>
          </p:nvPr>
        </p:nvSpPr>
        <p:spPr bwMode="auto"/>
        <p:txBody>
          <a:bodyPr/>
          <a:lstStyle/>
          <a:p>
            <a:pPr>
              <a:defRPr/>
            </a:pPr>
            <a:r>
              <a:rPr lang="de-DE" dirty="0"/>
              <a:t>Verweis auf verschiedene Papiere, die den Zusammenhang von Fachwissenschaften (wie hier Biologie) zu Digitalkompetenzen aufzeigen.</a:t>
            </a:r>
            <a:endParaRPr dirty="0"/>
          </a:p>
          <a:p>
            <a:pPr>
              <a:defRPr/>
            </a:pPr>
            <a:endParaRPr lang="de-DE" dirty="0"/>
          </a:p>
          <a:p>
            <a:pPr>
              <a:defRPr/>
            </a:pPr>
            <a:r>
              <a:rPr lang="de-DE" dirty="0"/>
              <a:t>Hier konkret:</a:t>
            </a:r>
            <a:endParaRPr dirty="0"/>
          </a:p>
          <a:p>
            <a:pPr>
              <a:defRPr/>
            </a:pPr>
            <a:endParaRPr lang="de-DE" dirty="0"/>
          </a:p>
          <a:p>
            <a:pPr>
              <a:defRPr/>
            </a:pPr>
            <a:r>
              <a:rPr lang="de-DE" dirty="0"/>
              <a:t>https://gi.de/meldung/informatikkompetenzen-fuer-alle-lehrkraefte-gi-veroeffentlicht-empfehlungen </a:t>
            </a:r>
            <a:endParaRPr dirty="0"/>
          </a:p>
          <a:p>
            <a:pPr>
              <a:defRPr/>
            </a:pPr>
            <a:r>
              <a:rPr lang="de-DE" dirty="0"/>
              <a:t>https://www.kmk.org/fileadmin/veroeffentlichungen_beschluesse/2021/2021_12_09-Lehren-und-Lernen-Digi.pdf</a:t>
            </a:r>
            <a:endParaRPr dirty="0"/>
          </a:p>
          <a:p>
            <a:pPr>
              <a:defRPr/>
            </a:pPr>
            <a:r>
              <a:rPr lang="de-DE" dirty="0"/>
              <a:t>https://medienkompetenzrahmen.nrw/</a:t>
            </a:r>
            <a:endParaRPr dirty="0"/>
          </a:p>
          <a:p>
            <a:pPr>
              <a:defRPr/>
            </a:pPr>
            <a:r>
              <a:rPr lang="de-DE" dirty="0"/>
              <a:t>https://dikolan.de/</a:t>
            </a:r>
            <a:endParaRPr dirty="0"/>
          </a:p>
          <a:p>
            <a:pPr>
              <a:defRPr/>
            </a:pPr>
            <a:endParaRPr lang="de-DE" dirty="0"/>
          </a:p>
          <a:p>
            <a:pPr>
              <a:defRPr/>
            </a:pPr>
            <a:endParaRPr lang="de-DE" dirty="0"/>
          </a:p>
          <a:p>
            <a:pPr>
              <a:defRPr/>
            </a:pPr>
            <a:endParaRPr lang="de-DE" dirty="0"/>
          </a:p>
        </p:txBody>
      </p:sp>
      <p:sp>
        <p:nvSpPr>
          <p:cNvPr id="1469512322" name="Foliennummernplatzhalter 3"/>
          <p:cNvSpPr>
            <a:spLocks noGrp="1"/>
          </p:cNvSpPr>
          <p:nvPr>
            <p:ph type="sldNum" sz="quarter" idx="5"/>
          </p:nvPr>
        </p:nvSpPr>
        <p:spPr bwMode="auto"/>
        <p:txBody>
          <a:bodyPr/>
          <a:lstStyle/>
          <a:p>
            <a:pPr>
              <a:defRPr/>
            </a:pPr>
            <a:fld id="{456EA2B8-489A-2D46-9FF2-809674614F4E}"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88181832" name="Folienbildplatzhalter 1"/>
          <p:cNvSpPr>
            <a:spLocks noGrp="1" noRot="1" noChangeAspect="1"/>
          </p:cNvSpPr>
          <p:nvPr>
            <p:ph type="sldImg"/>
          </p:nvPr>
        </p:nvSpPr>
        <p:spPr bwMode="auto"/>
      </p:sp>
      <p:sp>
        <p:nvSpPr>
          <p:cNvPr id="2122018638" name="Notizenplatzhalter 2"/>
          <p:cNvSpPr>
            <a:spLocks noGrp="1"/>
          </p:cNvSpPr>
          <p:nvPr>
            <p:ph type="body" idx="1"/>
          </p:nvPr>
        </p:nvSpPr>
        <p:spPr bwMode="auto"/>
        <p:txBody>
          <a:bodyPr/>
          <a:lstStyle/>
          <a:p>
            <a:pPr marL="0" marR="0" lvl="0" indent="0" algn="l" defTabSz="914400" rtl="0">
              <a:lnSpc>
                <a:spcPct val="100000"/>
              </a:lnSpc>
              <a:spcBef>
                <a:spcPts val="0"/>
              </a:spcBef>
              <a:spcAft>
                <a:spcPts val="0"/>
              </a:spcAft>
              <a:buClrTx/>
              <a:buSzTx/>
              <a:buFontTx/>
              <a:buNone/>
              <a:defRPr/>
            </a:pPr>
            <a:r>
              <a:rPr lang="de-DE"/>
              <a:t>Kompetenzen aus dem Medienkompetenzrahmen NRW (https://medienkompetenzrahmen.nrw/), die nach Bearbeitung des Lernmaterials aus dieser Fortbildung bei den Schüler*innen gefördert werden sollen. Im Sinne des didaktischen Doppeldeckers entsprechend auch bei den Lehrkräften in der Fortbildung. </a:t>
            </a:r>
            <a:endParaRPr/>
          </a:p>
          <a:p>
            <a:pPr>
              <a:defRPr/>
            </a:pPr>
            <a:endParaRPr lang="de-DE"/>
          </a:p>
        </p:txBody>
      </p:sp>
      <p:sp>
        <p:nvSpPr>
          <p:cNvPr id="484886531" name="Foliennummernplatzhalter 3"/>
          <p:cNvSpPr>
            <a:spLocks noGrp="1"/>
          </p:cNvSpPr>
          <p:nvPr>
            <p:ph type="sldNum" sz="quarter" idx="5"/>
          </p:nvPr>
        </p:nvSpPr>
        <p:spPr bwMode="auto"/>
        <p:txBody>
          <a:bodyPr/>
          <a:lstStyle/>
          <a:p>
            <a:pPr>
              <a:defRPr/>
            </a:pPr>
            <a:fld id="{456EA2B8-489A-2D46-9FF2-809674614F4E}"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71891085" name="Folienbildplatzhalter 1"/>
          <p:cNvSpPr>
            <a:spLocks noGrp="1" noRot="1" noChangeAspect="1"/>
          </p:cNvSpPr>
          <p:nvPr>
            <p:ph type="sldImg"/>
          </p:nvPr>
        </p:nvSpPr>
        <p:spPr bwMode="auto"/>
      </p:sp>
      <p:sp>
        <p:nvSpPr>
          <p:cNvPr id="142322418" name="Notizenplatzhalter 2"/>
          <p:cNvSpPr>
            <a:spLocks noGrp="1"/>
          </p:cNvSpPr>
          <p:nvPr>
            <p:ph type="body" idx="1"/>
          </p:nvPr>
        </p:nvSpPr>
        <p:spPr bwMode="auto"/>
        <p:txBody>
          <a:bodyPr/>
          <a:lstStyle/>
          <a:p>
            <a:pPr>
              <a:defRPr/>
            </a:pPr>
            <a:endParaRPr lang="de-DE"/>
          </a:p>
        </p:txBody>
      </p:sp>
      <p:sp>
        <p:nvSpPr>
          <p:cNvPr id="739822372" name="Foliennummernplatzhalter 3"/>
          <p:cNvSpPr>
            <a:spLocks noGrp="1"/>
          </p:cNvSpPr>
          <p:nvPr>
            <p:ph type="sldNum" sz="quarter" idx="5"/>
          </p:nvPr>
        </p:nvSpPr>
        <p:spPr bwMode="auto"/>
        <p:txBody>
          <a:bodyPr/>
          <a:lstStyle/>
          <a:p>
            <a:pPr>
              <a:defRPr/>
            </a:pPr>
            <a:fld id="{456EA2B8-489A-2D46-9FF2-809674614F4E}"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1344560" name="Folienbildplatzhalter 1"/>
          <p:cNvSpPr>
            <a:spLocks noGrp="1" noRot="1" noChangeAspect="1"/>
          </p:cNvSpPr>
          <p:nvPr>
            <p:ph type="sldImg"/>
          </p:nvPr>
        </p:nvSpPr>
        <p:spPr bwMode="auto"/>
      </p:sp>
      <p:sp>
        <p:nvSpPr>
          <p:cNvPr id="1573794073" name="Notizenplatzhalter 2"/>
          <p:cNvSpPr>
            <a:spLocks noGrp="1"/>
          </p:cNvSpPr>
          <p:nvPr>
            <p:ph type="body" idx="1"/>
          </p:nvPr>
        </p:nvSpPr>
        <p:spPr bwMode="auto"/>
        <p:txBody>
          <a:bodyPr/>
          <a:lstStyle/>
          <a:p>
            <a:pPr>
              <a:defRPr/>
            </a:pPr>
            <a:r>
              <a:rPr lang="de-DE"/>
              <a:t>Mithilfe der kommenden Folien wird den Lehrkräften erklärt, wie sie die das blockbasierte Programmieren funktioniert.</a:t>
            </a:r>
            <a:endParaRPr/>
          </a:p>
        </p:txBody>
      </p:sp>
      <p:sp>
        <p:nvSpPr>
          <p:cNvPr id="273611567" name="Foliennummernplatzhalter 3"/>
          <p:cNvSpPr>
            <a:spLocks noGrp="1"/>
          </p:cNvSpPr>
          <p:nvPr>
            <p:ph type="sldNum" sz="quarter" idx="5"/>
          </p:nvPr>
        </p:nvSpPr>
        <p:spPr bwMode="auto"/>
        <p:txBody>
          <a:bodyPr/>
          <a:lstStyle/>
          <a:p>
            <a:pPr>
              <a:defRPr/>
            </a:pPr>
            <a:fld id="{456EA2B8-489A-2D46-9FF2-809674614F4E}"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56542766" name="Slide Image Placeholder 1"/>
          <p:cNvSpPr>
            <a:spLocks noGrp="1" noRot="1" noChangeAspect="1"/>
          </p:cNvSpPr>
          <p:nvPr>
            <p:ph type="sldImg"/>
          </p:nvPr>
        </p:nvSpPr>
        <p:spPr bwMode="auto"/>
      </p:sp>
      <p:sp>
        <p:nvSpPr>
          <p:cNvPr id="1340160522" name="Notes Placeholder 2"/>
          <p:cNvSpPr>
            <a:spLocks noGrp="1"/>
          </p:cNvSpPr>
          <p:nvPr>
            <p:ph type="body" idx="1"/>
          </p:nvPr>
        </p:nvSpPr>
        <p:spPr bwMode="auto"/>
        <p:txBody>
          <a:bodyPr/>
          <a:lstStyle/>
          <a:p>
            <a:pPr>
              <a:defRPr/>
            </a:pPr>
            <a:endParaRPr/>
          </a:p>
        </p:txBody>
      </p:sp>
      <p:sp>
        <p:nvSpPr>
          <p:cNvPr id="2069378560" name="Slide Number Placeholder 3"/>
          <p:cNvSpPr>
            <a:spLocks noGrp="1"/>
          </p:cNvSpPr>
          <p:nvPr>
            <p:ph type="sldNum" sz="quarter" idx="10"/>
          </p:nvPr>
        </p:nvSpPr>
        <p:spPr bwMode="auto"/>
        <p:txBody>
          <a:bodyPr/>
          <a:lstStyle/>
          <a:p>
            <a:pPr>
              <a:defRPr/>
            </a:pPr>
            <a:fld id="{830DB482-0F2C-7566-D53B-B804CEDFE99A}" type="slidenum">
              <a:rP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3949282" name="Slide Image Placeholder 1"/>
          <p:cNvSpPr>
            <a:spLocks noGrp="1" noRot="1" noChangeAspect="1"/>
          </p:cNvSpPr>
          <p:nvPr>
            <p:ph type="sldImg"/>
          </p:nvPr>
        </p:nvSpPr>
        <p:spPr bwMode="auto"/>
      </p:sp>
      <p:sp>
        <p:nvSpPr>
          <p:cNvPr id="1008063089" name="Notes Placeholder 2"/>
          <p:cNvSpPr>
            <a:spLocks noGrp="1"/>
          </p:cNvSpPr>
          <p:nvPr>
            <p:ph type="body" idx="1"/>
          </p:nvPr>
        </p:nvSpPr>
        <p:spPr bwMode="auto"/>
        <p:txBody>
          <a:bodyPr/>
          <a:lstStyle/>
          <a:p>
            <a:pPr>
              <a:defRPr/>
            </a:pPr>
            <a:endParaRPr/>
          </a:p>
        </p:txBody>
      </p:sp>
      <p:sp>
        <p:nvSpPr>
          <p:cNvPr id="339136638" name="Slide Number Placeholder 3"/>
          <p:cNvSpPr>
            <a:spLocks noGrp="1"/>
          </p:cNvSpPr>
          <p:nvPr>
            <p:ph type="sldNum" sz="quarter" idx="10"/>
          </p:nvPr>
        </p:nvSpPr>
        <p:spPr bwMode="auto"/>
        <p:txBody>
          <a:bodyPr/>
          <a:lstStyle/>
          <a:p>
            <a:pPr>
              <a:defRPr/>
            </a:pPr>
            <a:fld id="{9FB30890-8706-1710-E0E8-3422D77051F6}" type="slidenum">
              <a:rP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84217643" name="Slide Image Placeholder 1"/>
          <p:cNvSpPr>
            <a:spLocks noGrp="1" noRot="1" noChangeAspect="1"/>
          </p:cNvSpPr>
          <p:nvPr>
            <p:ph type="sldImg"/>
          </p:nvPr>
        </p:nvSpPr>
        <p:spPr bwMode="auto"/>
      </p:sp>
      <p:sp>
        <p:nvSpPr>
          <p:cNvPr id="633214046" name="Notes Placeholder 2"/>
          <p:cNvSpPr>
            <a:spLocks noGrp="1"/>
          </p:cNvSpPr>
          <p:nvPr>
            <p:ph type="body" idx="1"/>
          </p:nvPr>
        </p:nvSpPr>
        <p:spPr bwMode="auto"/>
        <p:txBody>
          <a:bodyPr/>
          <a:lstStyle/>
          <a:p>
            <a:pPr>
              <a:defRPr/>
            </a:pPr>
            <a:endParaRPr/>
          </a:p>
        </p:txBody>
      </p:sp>
      <p:sp>
        <p:nvSpPr>
          <p:cNvPr id="681140571" name="Slide Number Placeholder 3"/>
          <p:cNvSpPr>
            <a:spLocks noGrp="1"/>
          </p:cNvSpPr>
          <p:nvPr>
            <p:ph type="sldNum" sz="quarter" idx="10"/>
          </p:nvPr>
        </p:nvSpPr>
        <p:spPr bwMode="auto"/>
        <p:txBody>
          <a:bodyPr/>
          <a:lstStyle/>
          <a:p>
            <a:pPr>
              <a:defRPr/>
            </a:pPr>
            <a:fld id="{175A8906-FB3B-7558-7753-048B877A8133}" type="slidenum">
              <a:rP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52058822" name="Folienbildplatzhalter 1"/>
          <p:cNvSpPr>
            <a:spLocks noGrp="1" noRot="1" noChangeAspect="1"/>
          </p:cNvSpPr>
          <p:nvPr>
            <p:ph type="sldImg"/>
          </p:nvPr>
        </p:nvSpPr>
        <p:spPr bwMode="auto"/>
      </p:sp>
      <p:sp>
        <p:nvSpPr>
          <p:cNvPr id="571562215" name="Notizenplatzhalter 2"/>
          <p:cNvSpPr>
            <a:spLocks noGrp="1"/>
          </p:cNvSpPr>
          <p:nvPr>
            <p:ph type="body" idx="1"/>
          </p:nvPr>
        </p:nvSpPr>
        <p:spPr bwMode="auto"/>
        <p:txBody>
          <a:bodyPr/>
          <a:lstStyle/>
          <a:p>
            <a:pPr>
              <a:defRPr/>
            </a:pPr>
            <a:r>
              <a:rPr lang="de-DE"/>
              <a:t>Link der aufgerufen werden muss, um das Arbeitsmaterial zu bearbeiten.  Die Arbeitsmaterial ist für iPads beschrieben, da das das Endgerät ist, das an den meisten Schulen zur Verfügung steht. Falls Sie die Fortbildung ebenfalls für iPads halten, sollten auf jedem Endgerät die senseBox-App heruntergeladen sein, für die Übertragung des Codes von iPad auf senseBox.</a:t>
            </a:r>
            <a:endParaRPr/>
          </a:p>
          <a:p>
            <a:pPr>
              <a:defRPr/>
            </a:pPr>
            <a:endParaRPr lang="de-DE"/>
          </a:p>
          <a:p>
            <a:pPr>
              <a:defRPr/>
            </a:pPr>
            <a:r>
              <a:rPr lang="de-DE"/>
              <a:t>Die Programmierung der senseBoxen über Laptops mit USB-C Anschluss funktioniert auch gut.</a:t>
            </a:r>
            <a:endParaRPr/>
          </a:p>
        </p:txBody>
      </p:sp>
      <p:sp>
        <p:nvSpPr>
          <p:cNvPr id="1081780687" name="Foliennummernplatzhalter 3"/>
          <p:cNvSpPr>
            <a:spLocks noGrp="1"/>
          </p:cNvSpPr>
          <p:nvPr>
            <p:ph type="sldNum" sz="quarter" idx="5"/>
          </p:nvPr>
        </p:nvSpPr>
        <p:spPr bwMode="auto"/>
        <p:txBody>
          <a:bodyPr/>
          <a:lstStyle/>
          <a:p>
            <a:pPr>
              <a:defRPr/>
            </a:pPr>
            <a:fld id="{456EA2B8-489A-2D46-9FF2-809674614F4E}" type="slidenum">
              <a:rPr lang="de-DE"/>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529833198" name="Folienbildplatzhalter 1"/>
          <p:cNvSpPr>
            <a:spLocks noGrp="1" noRot="1" noChangeAspect="1"/>
          </p:cNvSpPr>
          <p:nvPr>
            <p:ph type="sldImg"/>
          </p:nvPr>
        </p:nvSpPr>
        <p:spPr bwMode="auto"/>
      </p:sp>
      <p:sp>
        <p:nvSpPr>
          <p:cNvPr id="587322286" name="Notizenplatzhalter 2"/>
          <p:cNvSpPr>
            <a:spLocks noGrp="1"/>
          </p:cNvSpPr>
          <p:nvPr>
            <p:ph type="body" idx="1"/>
          </p:nvPr>
        </p:nvSpPr>
        <p:spPr bwMode="auto"/>
        <p:txBody>
          <a:bodyPr/>
          <a:lstStyle/>
          <a:p>
            <a:pPr>
              <a:defRPr/>
            </a:pPr>
            <a:r>
              <a:rPr lang="de-DE"/>
              <a:t>In dieser Arbeitsphase bearbeiten die Lehrkräfte in Zweierpaaren das Arbeitsmaterial „Lernmaterial_2_Atmung“. Je nach Vorwissen der Lehrkräfte sollten sie hierfür etwas länger oder kürzer als 50 Minuten brauchen. Sie können den Teilnehmenden in dieser Phase Hilfestellungen durch die Hilfekarten bereitstellen. </a:t>
            </a:r>
            <a:endParaRPr/>
          </a:p>
        </p:txBody>
      </p:sp>
      <p:sp>
        <p:nvSpPr>
          <p:cNvPr id="760978812" name="Foliennummernplatzhalter 3"/>
          <p:cNvSpPr>
            <a:spLocks noGrp="1"/>
          </p:cNvSpPr>
          <p:nvPr>
            <p:ph type="sldNum" sz="quarter" idx="5"/>
          </p:nvPr>
        </p:nvSpPr>
        <p:spPr bwMode="auto"/>
        <p:txBody>
          <a:bodyPr/>
          <a:lstStyle/>
          <a:p>
            <a:pPr>
              <a:defRPr/>
            </a:pPr>
            <a:fld id="{456EA2B8-489A-2D46-9FF2-809674614F4E}" type="slidenum">
              <a:rPr lang="de-DE"/>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623464964" name="Slide Image Placeholder 1"/>
          <p:cNvSpPr>
            <a:spLocks noGrp="1" noRot="1" noChangeAspect="1"/>
          </p:cNvSpPr>
          <p:nvPr>
            <p:ph type="sldImg"/>
          </p:nvPr>
        </p:nvSpPr>
        <p:spPr bwMode="auto"/>
      </p:sp>
      <p:sp>
        <p:nvSpPr>
          <p:cNvPr id="477225407" name="Notes Placeholder 2"/>
          <p:cNvSpPr>
            <a:spLocks noGrp="1"/>
          </p:cNvSpPr>
          <p:nvPr>
            <p:ph type="body" idx="1"/>
          </p:nvPr>
        </p:nvSpPr>
        <p:spPr bwMode="auto"/>
        <p:txBody>
          <a:bodyPr/>
          <a:lstStyle/>
          <a:p>
            <a:pPr>
              <a:defRPr/>
            </a:pPr>
            <a:endParaRPr/>
          </a:p>
        </p:txBody>
      </p:sp>
      <p:sp>
        <p:nvSpPr>
          <p:cNvPr id="725008935" name="Slide Number Placeholder 3"/>
          <p:cNvSpPr>
            <a:spLocks noGrp="1"/>
          </p:cNvSpPr>
          <p:nvPr>
            <p:ph type="sldNum" sz="quarter" idx="10"/>
          </p:nvPr>
        </p:nvSpPr>
        <p:spPr bwMode="auto"/>
        <p:txBody>
          <a:bodyPr/>
          <a:lstStyle/>
          <a:p>
            <a:pPr>
              <a:defRPr/>
            </a:pPr>
            <a:fld id="{86339ECF-DF03-2A11-B75C-4B22A0B2DC06}" type="slidenum">
              <a:r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15634188" name="Folienbildplatzhalter 1"/>
          <p:cNvSpPr>
            <a:spLocks noGrp="1" noRot="1" noChangeAspect="1"/>
          </p:cNvSpPr>
          <p:nvPr>
            <p:ph type="sldImg"/>
          </p:nvPr>
        </p:nvSpPr>
        <p:spPr bwMode="auto"/>
      </p:sp>
      <p:sp>
        <p:nvSpPr>
          <p:cNvPr id="1357401830" name="Notizenplatzhalter 2"/>
          <p:cNvSpPr>
            <a:spLocks noGrp="1"/>
          </p:cNvSpPr>
          <p:nvPr>
            <p:ph type="body" idx="1"/>
          </p:nvPr>
        </p:nvSpPr>
        <p:spPr bwMode="auto"/>
        <p:txBody>
          <a:bodyPr/>
          <a:lstStyle/>
          <a:p>
            <a:pPr>
              <a:defRPr/>
            </a:pPr>
            <a:r>
              <a:rPr lang="de-DE"/>
              <a:t>Ziel dieser Phase ist es, die Lehrkräfte, die sich ein Projekt mit der senseBox in den eigenen Fächern vorstellen könnten, miteinander zu vernetzen. Sollten Lehrkräfte weitere Unterstützung brauchen, kommen Sie gerne auch uns zu und wir versuchen Lösungen zu finden.</a:t>
            </a:r>
            <a:endParaRPr/>
          </a:p>
        </p:txBody>
      </p:sp>
      <p:sp>
        <p:nvSpPr>
          <p:cNvPr id="626484107" name="Foliennummernplatzhalter 3"/>
          <p:cNvSpPr>
            <a:spLocks noGrp="1"/>
          </p:cNvSpPr>
          <p:nvPr>
            <p:ph type="sldNum" sz="quarter" idx="5"/>
          </p:nvPr>
        </p:nvSpPr>
        <p:spPr bwMode="auto"/>
        <p:txBody>
          <a:bodyPr/>
          <a:lstStyle/>
          <a:p>
            <a:pPr>
              <a:defRPr/>
            </a:pPr>
            <a:fld id="{456EA2B8-489A-2D46-9FF2-809674614F4E}" type="slidenum">
              <a:rPr lang="de-DE"/>
              <a:t>20</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400880585" name="Folienbildplatzhalter 1"/>
          <p:cNvSpPr>
            <a:spLocks noGrp="1" noRot="1" noChangeAspect="1"/>
          </p:cNvSpPr>
          <p:nvPr>
            <p:ph type="sldImg"/>
          </p:nvPr>
        </p:nvSpPr>
        <p:spPr bwMode="auto"/>
      </p:sp>
      <p:sp>
        <p:nvSpPr>
          <p:cNvPr id="1237592855" name="Notizenplatzhalter 2"/>
          <p:cNvSpPr>
            <a:spLocks noGrp="1"/>
          </p:cNvSpPr>
          <p:nvPr>
            <p:ph type="body" idx="1"/>
          </p:nvPr>
        </p:nvSpPr>
        <p:spPr bwMode="auto"/>
        <p:txBody>
          <a:bodyPr/>
          <a:lstStyle/>
          <a:p>
            <a:pPr>
              <a:defRPr/>
            </a:pPr>
            <a:r>
              <a:rPr lang="de-DE"/>
              <a:t>Mögliche Diskussionsgrundlage zu dem parallel gelaufenen Experiment Lernmaterial_1_Licht</a:t>
            </a:r>
            <a:endParaRPr/>
          </a:p>
        </p:txBody>
      </p:sp>
      <p:sp>
        <p:nvSpPr>
          <p:cNvPr id="1637256750" name="Foliennummernplatzhalter 3"/>
          <p:cNvSpPr>
            <a:spLocks noGrp="1"/>
          </p:cNvSpPr>
          <p:nvPr>
            <p:ph type="sldNum" sz="quarter" idx="5"/>
          </p:nvPr>
        </p:nvSpPr>
        <p:spPr bwMode="auto"/>
        <p:txBody>
          <a:bodyPr/>
          <a:lstStyle/>
          <a:p>
            <a:pPr>
              <a:defRPr/>
            </a:pPr>
            <a:fld id="{456EA2B8-489A-2D46-9FF2-809674614F4E}" type="slidenum">
              <a:rPr lang="de-DE"/>
              <a:t>21</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93095956" name="Slide Image Placeholder 1"/>
          <p:cNvSpPr>
            <a:spLocks noGrp="1" noRot="1" noChangeAspect="1"/>
          </p:cNvSpPr>
          <p:nvPr>
            <p:ph type="sldImg"/>
          </p:nvPr>
        </p:nvSpPr>
        <p:spPr bwMode="auto"/>
      </p:sp>
      <p:sp>
        <p:nvSpPr>
          <p:cNvPr id="1079142314" name="Notes Placeholder 2"/>
          <p:cNvSpPr>
            <a:spLocks noGrp="1"/>
          </p:cNvSpPr>
          <p:nvPr>
            <p:ph type="body" idx="1"/>
          </p:nvPr>
        </p:nvSpPr>
        <p:spPr bwMode="auto"/>
        <p:txBody>
          <a:bodyPr/>
          <a:lstStyle/>
          <a:p>
            <a:pPr>
              <a:defRPr/>
            </a:pPr>
            <a:endParaRPr/>
          </a:p>
        </p:txBody>
      </p:sp>
      <p:sp>
        <p:nvSpPr>
          <p:cNvPr id="1595697484" name="Slide Number Placeholder 3"/>
          <p:cNvSpPr>
            <a:spLocks noGrp="1"/>
          </p:cNvSpPr>
          <p:nvPr>
            <p:ph type="sldNum" sz="quarter" idx="10"/>
          </p:nvPr>
        </p:nvSpPr>
        <p:spPr bwMode="auto"/>
        <p:txBody>
          <a:bodyPr/>
          <a:lstStyle/>
          <a:p>
            <a:pPr>
              <a:defRPr/>
            </a:pPr>
            <a:fld id="{B297EF18-FD4D-8FF7-77D3-ED64E33E9654}" type="slidenum">
              <a:rP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049950588" name="Slide Image Placeholder 1"/>
          <p:cNvSpPr>
            <a:spLocks noGrp="1" noRot="1" noChangeAspect="1"/>
          </p:cNvSpPr>
          <p:nvPr>
            <p:ph type="sldImg"/>
          </p:nvPr>
        </p:nvSpPr>
        <p:spPr bwMode="auto"/>
      </p:sp>
      <p:sp>
        <p:nvSpPr>
          <p:cNvPr id="82683203" name="Notes Placeholder 2"/>
          <p:cNvSpPr>
            <a:spLocks noGrp="1"/>
          </p:cNvSpPr>
          <p:nvPr>
            <p:ph type="body" idx="1"/>
          </p:nvPr>
        </p:nvSpPr>
        <p:spPr bwMode="auto"/>
        <p:txBody>
          <a:bodyPr/>
          <a:lstStyle/>
          <a:p>
            <a:pPr>
              <a:defRPr/>
            </a:pPr>
            <a:endParaRPr/>
          </a:p>
        </p:txBody>
      </p:sp>
      <p:sp>
        <p:nvSpPr>
          <p:cNvPr id="369657648" name="Slide Number Placeholder 3"/>
          <p:cNvSpPr>
            <a:spLocks noGrp="1"/>
          </p:cNvSpPr>
          <p:nvPr>
            <p:ph type="sldNum" sz="quarter" idx="10"/>
          </p:nvPr>
        </p:nvSpPr>
        <p:spPr bwMode="auto"/>
        <p:txBody>
          <a:bodyPr/>
          <a:lstStyle/>
          <a:p>
            <a:pPr>
              <a:defRPr/>
            </a:pPr>
            <a:fld id="{3E3F44E3-9B88-DD05-F614-0AD744B9E8A3}" type="slidenum">
              <a:rP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80595519" name="Slide Image Placeholder 1"/>
          <p:cNvSpPr>
            <a:spLocks noGrp="1" noRot="1" noChangeAspect="1"/>
          </p:cNvSpPr>
          <p:nvPr>
            <p:ph type="sldImg"/>
          </p:nvPr>
        </p:nvSpPr>
        <p:spPr bwMode="auto"/>
      </p:sp>
      <p:sp>
        <p:nvSpPr>
          <p:cNvPr id="891702663" name="Notes Placeholder 2"/>
          <p:cNvSpPr>
            <a:spLocks noGrp="1"/>
          </p:cNvSpPr>
          <p:nvPr>
            <p:ph type="body" idx="1"/>
          </p:nvPr>
        </p:nvSpPr>
        <p:spPr bwMode="auto"/>
        <p:txBody>
          <a:bodyPr/>
          <a:lstStyle/>
          <a:p>
            <a:pPr>
              <a:defRPr/>
            </a:pPr>
            <a:endParaRPr/>
          </a:p>
        </p:txBody>
      </p:sp>
      <p:sp>
        <p:nvSpPr>
          <p:cNvPr id="79625378" name="Slide Number Placeholder 3"/>
          <p:cNvSpPr>
            <a:spLocks noGrp="1"/>
          </p:cNvSpPr>
          <p:nvPr>
            <p:ph type="sldNum" sz="quarter" idx="10"/>
          </p:nvPr>
        </p:nvSpPr>
        <p:spPr bwMode="auto"/>
        <p:txBody>
          <a:bodyPr/>
          <a:lstStyle/>
          <a:p>
            <a:pPr>
              <a:defRPr/>
            </a:pPr>
            <a:fld id="{4246C830-456D-B304-9EC2-C0D123A6F45E}" type="slidenum">
              <a:rPr/>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813704090" name="Folienbildplatzhalter 1"/>
          <p:cNvSpPr>
            <a:spLocks noGrp="1" noRot="1" noChangeAspect="1"/>
          </p:cNvSpPr>
          <p:nvPr>
            <p:ph type="sldImg"/>
          </p:nvPr>
        </p:nvSpPr>
        <p:spPr bwMode="auto"/>
      </p:sp>
      <p:sp>
        <p:nvSpPr>
          <p:cNvPr id="2135772147" name="Notizenplatzhalter 2"/>
          <p:cNvSpPr>
            <a:spLocks noGrp="1"/>
          </p:cNvSpPr>
          <p:nvPr>
            <p:ph type="body" idx="1"/>
          </p:nvPr>
        </p:nvSpPr>
        <p:spPr bwMode="auto"/>
        <p:txBody>
          <a:bodyPr/>
          <a:lstStyle/>
          <a:p>
            <a:pPr>
              <a:defRPr/>
            </a:pPr>
            <a:r>
              <a:rPr lang="de-DE"/>
              <a:t>Eine Erklärung zum Zusammenhang Dagstuhl-Dreieck und Digitalkompetenz von Lehrkräften finden Sie hier: https://mia.phsz.ch/DPACK/BereichD</a:t>
            </a:r>
            <a:endParaRPr/>
          </a:p>
        </p:txBody>
      </p:sp>
      <p:sp>
        <p:nvSpPr>
          <p:cNvPr id="1751815885" name="Foliennummernplatzhalter 3"/>
          <p:cNvSpPr>
            <a:spLocks noGrp="1"/>
          </p:cNvSpPr>
          <p:nvPr>
            <p:ph type="sldNum" sz="quarter" idx="5"/>
          </p:nvPr>
        </p:nvSpPr>
        <p:spPr bwMode="auto"/>
        <p:txBody>
          <a:bodyPr/>
          <a:lstStyle/>
          <a:p>
            <a:pPr>
              <a:defRPr/>
            </a:pPr>
            <a:fld id="{456EA2B8-489A-2D46-9FF2-809674614F4E}" type="slidenum">
              <a:rPr lang="de-DE"/>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920306520" name="Folienbildplatzhalter 1"/>
          <p:cNvSpPr>
            <a:spLocks noGrp="1" noRot="1" noChangeAspect="1"/>
          </p:cNvSpPr>
          <p:nvPr>
            <p:ph type="sldImg"/>
          </p:nvPr>
        </p:nvSpPr>
        <p:spPr bwMode="auto"/>
      </p:sp>
      <p:sp>
        <p:nvSpPr>
          <p:cNvPr id="629036549" name="Notizenplatzhalter 2"/>
          <p:cNvSpPr>
            <a:spLocks noGrp="1"/>
          </p:cNvSpPr>
          <p:nvPr>
            <p:ph type="body" idx="1"/>
          </p:nvPr>
        </p:nvSpPr>
        <p:spPr bwMode="auto"/>
        <p:txBody>
          <a:bodyPr/>
          <a:lstStyle/>
          <a:p>
            <a:pPr>
              <a:defRPr/>
            </a:pPr>
            <a:r>
              <a:rPr lang="de-DE"/>
              <a:t>Eine Erklärung zum Zusammenhang Dagstuhl-Dreieck und Digitalkompetenz von Lehrkräften finden Sie hier: https://mia.phsz.ch/DPACK/BereichD</a:t>
            </a:r>
            <a:endParaRPr/>
          </a:p>
        </p:txBody>
      </p:sp>
      <p:sp>
        <p:nvSpPr>
          <p:cNvPr id="1485057411" name="Foliennummernplatzhalter 3"/>
          <p:cNvSpPr>
            <a:spLocks noGrp="1"/>
          </p:cNvSpPr>
          <p:nvPr>
            <p:ph type="sldNum" sz="quarter" idx="5"/>
          </p:nvPr>
        </p:nvSpPr>
        <p:spPr bwMode="auto"/>
        <p:txBody>
          <a:bodyPr/>
          <a:lstStyle/>
          <a:p>
            <a:pPr>
              <a:defRPr/>
            </a:pPr>
            <a:fld id="{456EA2B8-489A-2D46-9FF2-809674614F4E}"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29843483" name="Folienbildplatzhalter 1"/>
          <p:cNvSpPr>
            <a:spLocks noGrp="1" noRot="1" noChangeAspect="1"/>
          </p:cNvSpPr>
          <p:nvPr>
            <p:ph type="sldImg"/>
          </p:nvPr>
        </p:nvSpPr>
        <p:spPr bwMode="auto"/>
      </p:sp>
      <p:sp>
        <p:nvSpPr>
          <p:cNvPr id="566394430" name="Notizenplatzhalter 2"/>
          <p:cNvSpPr>
            <a:spLocks noGrp="1"/>
          </p:cNvSpPr>
          <p:nvPr>
            <p:ph type="body" idx="1"/>
          </p:nvPr>
        </p:nvSpPr>
        <p:spPr bwMode="auto"/>
        <p:txBody>
          <a:bodyPr/>
          <a:lstStyle/>
          <a:p>
            <a:pPr>
              <a:defRPr/>
            </a:pPr>
            <a:r>
              <a:rPr lang="de-DE"/>
              <a:t>Hinweis:</a:t>
            </a:r>
            <a:endParaRPr/>
          </a:p>
          <a:p>
            <a:pPr>
              <a:defRPr/>
            </a:pPr>
            <a:r>
              <a:rPr lang="de-DE"/>
              <a:t>Betonen, dass es beim senseBox Lehr-Lernmaterial für Schüler*innen nicht nur darum geht, die senseBox einzusetzen. Es soll auch die technologische Perspektive des Dagstuhl-Dreiecks Berücksichtigung finden.</a:t>
            </a:r>
            <a:endParaRPr/>
          </a:p>
          <a:p>
            <a:pPr>
              <a:defRPr/>
            </a:pPr>
            <a:endParaRPr lang="de-DE"/>
          </a:p>
          <a:p>
            <a:pPr>
              <a:defRPr/>
            </a:pPr>
            <a:endParaRPr lang="de-DE"/>
          </a:p>
        </p:txBody>
      </p:sp>
      <p:sp>
        <p:nvSpPr>
          <p:cNvPr id="1142930795" name="Foliennummernplatzhalter 3"/>
          <p:cNvSpPr>
            <a:spLocks noGrp="1"/>
          </p:cNvSpPr>
          <p:nvPr>
            <p:ph type="sldNum" sz="quarter" idx="5"/>
          </p:nvPr>
        </p:nvSpPr>
        <p:spPr bwMode="auto"/>
        <p:txBody>
          <a:bodyPr/>
          <a:lstStyle/>
          <a:p>
            <a:pPr>
              <a:defRPr/>
            </a:pPr>
            <a:fld id="{456EA2B8-489A-2D46-9FF2-809674614F4E}"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26803986" name="Slide Image Placeholder 1"/>
          <p:cNvSpPr>
            <a:spLocks noGrp="1" noRot="1" noChangeAspect="1"/>
          </p:cNvSpPr>
          <p:nvPr>
            <p:ph type="sldImg"/>
          </p:nvPr>
        </p:nvSpPr>
        <p:spPr bwMode="auto"/>
      </p:sp>
      <p:sp>
        <p:nvSpPr>
          <p:cNvPr id="1147400522" name="Notes Placeholder 2"/>
          <p:cNvSpPr>
            <a:spLocks noGrp="1"/>
          </p:cNvSpPr>
          <p:nvPr>
            <p:ph type="body" idx="1"/>
          </p:nvPr>
        </p:nvSpPr>
        <p:spPr bwMode="auto"/>
        <p:txBody>
          <a:bodyPr/>
          <a:lstStyle/>
          <a:p>
            <a:pPr>
              <a:defRPr/>
            </a:pPr>
            <a:endParaRPr/>
          </a:p>
        </p:txBody>
      </p:sp>
      <p:sp>
        <p:nvSpPr>
          <p:cNvPr id="1569239415" name="Slide Number Placeholder 3"/>
          <p:cNvSpPr>
            <a:spLocks noGrp="1"/>
          </p:cNvSpPr>
          <p:nvPr>
            <p:ph type="sldNum" sz="quarter" idx="10"/>
          </p:nvPr>
        </p:nvSpPr>
        <p:spPr bwMode="auto"/>
        <p:txBody>
          <a:bodyPr/>
          <a:lstStyle/>
          <a:p>
            <a:pPr>
              <a:defRPr/>
            </a:pPr>
            <a:fld id="{FEF44ECD-D7A6-18DB-D402-E5C130E3DB42}" type="slidenum">
              <a:r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633022894" name="Slide Image Placeholder 1"/>
          <p:cNvSpPr>
            <a:spLocks noGrp="1" noRot="1" noChangeAspect="1"/>
          </p:cNvSpPr>
          <p:nvPr>
            <p:ph type="sldImg"/>
          </p:nvPr>
        </p:nvSpPr>
        <p:spPr bwMode="auto"/>
      </p:sp>
      <p:sp>
        <p:nvSpPr>
          <p:cNvPr id="1526016797" name="Notes Placeholder 2"/>
          <p:cNvSpPr>
            <a:spLocks noGrp="1"/>
          </p:cNvSpPr>
          <p:nvPr>
            <p:ph type="body" idx="1"/>
          </p:nvPr>
        </p:nvSpPr>
        <p:spPr bwMode="auto"/>
        <p:txBody>
          <a:bodyPr/>
          <a:lstStyle/>
          <a:p>
            <a:pPr>
              <a:defRPr/>
            </a:pPr>
            <a:endParaRPr/>
          </a:p>
        </p:txBody>
      </p:sp>
      <p:sp>
        <p:nvSpPr>
          <p:cNvPr id="786695809" name="Slide Number Placeholder 3"/>
          <p:cNvSpPr>
            <a:spLocks noGrp="1"/>
          </p:cNvSpPr>
          <p:nvPr>
            <p:ph type="sldNum" sz="quarter" idx="10"/>
          </p:nvPr>
        </p:nvSpPr>
        <p:spPr bwMode="auto"/>
        <p:txBody>
          <a:bodyPr/>
          <a:lstStyle/>
          <a:p>
            <a:pPr>
              <a:defRPr/>
            </a:pPr>
            <a:fld id="{563AC375-5FF2-F017-1546-753F41B43142}" type="slidenum">
              <a:r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718181386" name="Folienbildplatzhalter 1"/>
          <p:cNvSpPr>
            <a:spLocks noGrp="1" noRot="1" noChangeAspect="1"/>
          </p:cNvSpPr>
          <p:nvPr>
            <p:ph type="sldImg"/>
          </p:nvPr>
        </p:nvSpPr>
        <p:spPr bwMode="auto"/>
      </p:sp>
      <p:sp>
        <p:nvSpPr>
          <p:cNvPr id="217347811" name="Notizenplatzhalter 2"/>
          <p:cNvSpPr>
            <a:spLocks noGrp="1"/>
          </p:cNvSpPr>
          <p:nvPr>
            <p:ph type="body" idx="1"/>
          </p:nvPr>
        </p:nvSpPr>
        <p:spPr bwMode="auto"/>
        <p:txBody>
          <a:bodyPr/>
          <a:lstStyle/>
          <a:p>
            <a:pPr>
              <a:defRPr/>
            </a:pPr>
            <a:r>
              <a:rPr lang="de-DE"/>
              <a:t>Hier Diskussion anregen zu Gemeinsamkeiten und Unterschieden von fächerübergreifendem und fächerverbindendem Unterricht.</a:t>
            </a:r>
            <a:endParaRPr/>
          </a:p>
          <a:p>
            <a:pPr>
              <a:defRPr/>
            </a:pPr>
            <a:r>
              <a:rPr lang="de-DE"/>
              <a:t>Für Biologielehrkräfte soll hier deutlich werden, dass ihr Fach eng mit der Informatik verknüpft ist/sein könnte. Es können zu den Schlagworten „künstliche Intelligenz“ und „Smart Farm“ auch weitere Bilder eingefügt werden.</a:t>
            </a:r>
            <a:endParaRPr/>
          </a:p>
          <a:p>
            <a:pPr>
              <a:defRPr/>
            </a:pPr>
            <a:endParaRPr lang="de-DE"/>
          </a:p>
          <a:p>
            <a:pPr algn="ctr">
              <a:defRPr/>
            </a:pPr>
            <a:r>
              <a:rPr lang="de-DE"/>
              <a:t>Die Diskussion soll aufzeigen, was die Relevanz des senseBox-Angebots für die Biologie, den Biologieunterricht ist, im Sinne von Beat Döbeli-Honeggers Aussage: </a:t>
            </a:r>
            <a:endParaRPr/>
          </a:p>
          <a:p>
            <a:pPr algn="ctr">
              <a:defRPr/>
            </a:pPr>
            <a:r>
              <a:rPr lang="de-DE" sz="1200" i="1">
                <a:latin typeface="+mj-lt"/>
              </a:rPr>
              <a:t>Digitale Transformation [beeinflusst] die eigene</a:t>
            </a:r>
            <a:endParaRPr/>
          </a:p>
          <a:p>
            <a:pPr algn="ctr">
              <a:defRPr/>
            </a:pPr>
            <a:r>
              <a:rPr lang="de-DE" sz="1200" i="1">
                <a:latin typeface="+mj-lt"/>
              </a:rPr>
              <a:t>Fachwissenschaft, die entsprechende Berufswelt und das</a:t>
            </a:r>
            <a:endParaRPr/>
          </a:p>
          <a:p>
            <a:pPr algn="ctr">
              <a:defRPr/>
            </a:pPr>
            <a:r>
              <a:rPr lang="de-DE" sz="1200" i="1">
                <a:latin typeface="+mj-lt"/>
              </a:rPr>
              <a:t>eigene Unterrichtsfach.</a:t>
            </a:r>
            <a:endParaRPr/>
          </a:p>
          <a:p>
            <a:pPr algn="ctr">
              <a:defRPr/>
            </a:pPr>
            <a:endParaRPr lang="de-DE" sz="1200" i="1">
              <a:latin typeface="+mj-lt"/>
            </a:endParaRPr>
          </a:p>
          <a:p>
            <a:pPr algn="ctr">
              <a:defRPr/>
            </a:pPr>
            <a:r>
              <a:rPr lang="de-DE" sz="1200" i="1">
                <a:latin typeface="+mj-lt"/>
              </a:rPr>
              <a:t>Die digitale Inhaltskompetenz ist fachspezifisch und muss</a:t>
            </a:r>
            <a:endParaRPr/>
          </a:p>
          <a:p>
            <a:pPr algn="ctr">
              <a:defRPr/>
            </a:pPr>
            <a:r>
              <a:rPr lang="de-DE" sz="1200" i="1">
                <a:latin typeface="+mj-lt"/>
              </a:rPr>
              <a:t>folglich von </a:t>
            </a:r>
            <a:r>
              <a:rPr lang="de-DE" sz="1200" b="1" i="1">
                <a:latin typeface="+mj-lt"/>
              </a:rPr>
              <a:t>jeder Fachdidaktik </a:t>
            </a:r>
            <a:r>
              <a:rPr lang="de-DE" sz="1200" i="1">
                <a:latin typeface="+mj-lt"/>
              </a:rPr>
              <a:t>eigenständig diskutiert und</a:t>
            </a:r>
            <a:endParaRPr/>
          </a:p>
          <a:p>
            <a:pPr algn="ctr">
              <a:defRPr/>
            </a:pPr>
            <a:r>
              <a:rPr lang="de-DE" sz="1200" i="1">
                <a:latin typeface="+mj-lt"/>
              </a:rPr>
              <a:t>definiert werden.</a:t>
            </a:r>
            <a:endParaRPr/>
          </a:p>
          <a:p>
            <a:pPr algn="r">
              <a:defRPr/>
            </a:pPr>
            <a:r>
              <a:rPr lang="de-DE" sz="1200" i="1">
                <a:latin typeface="+mj-lt"/>
              </a:rPr>
              <a:t> (Döbeli Honegger 2021, S. 419)</a:t>
            </a:r>
            <a:endParaRPr/>
          </a:p>
          <a:p>
            <a:pPr algn="ctr">
              <a:defRPr/>
            </a:pPr>
            <a:endParaRPr lang="de-DE" sz="1200" i="1">
              <a:latin typeface="+mj-lt"/>
            </a:endParaRPr>
          </a:p>
          <a:p>
            <a:pPr>
              <a:defRPr/>
            </a:pPr>
            <a:endParaRPr lang="de-DE"/>
          </a:p>
          <a:p>
            <a:pPr>
              <a:defRPr/>
            </a:pPr>
            <a:endParaRPr lang="de-DE"/>
          </a:p>
          <a:p>
            <a:pPr>
              <a:defRPr/>
            </a:pPr>
            <a:r>
              <a:rPr lang="de-DE"/>
              <a:t>Informationen zu Computational Life-Sciences: https://www.gesundheitsforschung-bmftr.de/de/computational-life-sciences-9464.php</a:t>
            </a:r>
            <a:endParaRPr/>
          </a:p>
          <a:p>
            <a:pPr>
              <a:defRPr/>
            </a:pPr>
            <a:endParaRPr lang="de-DE"/>
          </a:p>
        </p:txBody>
      </p:sp>
      <p:sp>
        <p:nvSpPr>
          <p:cNvPr id="1541504915" name="Foliennummernplatzhalter 3"/>
          <p:cNvSpPr>
            <a:spLocks noGrp="1"/>
          </p:cNvSpPr>
          <p:nvPr>
            <p:ph type="sldNum" sz="quarter" idx="5"/>
          </p:nvPr>
        </p:nvSpPr>
        <p:spPr bwMode="auto"/>
        <p:txBody>
          <a:bodyPr/>
          <a:lstStyle/>
          <a:p>
            <a:pPr>
              <a:defRPr/>
            </a:pPr>
            <a:fld id="{456EA2B8-489A-2D46-9FF2-809674614F4E}"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1713409607" name="Folienbildplatzhalter 1"/>
          <p:cNvSpPr>
            <a:spLocks noGrp="1" noRot="1" noChangeAspect="1"/>
          </p:cNvSpPr>
          <p:nvPr>
            <p:ph type="sldImg"/>
          </p:nvPr>
        </p:nvSpPr>
        <p:spPr bwMode="auto"/>
      </p:sp>
      <p:sp>
        <p:nvSpPr>
          <p:cNvPr id="2130297529" name="Notizenplatzhalter 2"/>
          <p:cNvSpPr>
            <a:spLocks noGrp="1"/>
          </p:cNvSpPr>
          <p:nvPr>
            <p:ph type="body" idx="1"/>
          </p:nvPr>
        </p:nvSpPr>
        <p:spPr bwMode="auto"/>
        <p:txBody>
          <a:bodyPr/>
          <a:lstStyle/>
          <a:p>
            <a:pPr>
              <a:defRPr/>
            </a:pPr>
            <a:r>
              <a:rPr lang="de-DE"/>
              <a:t>Das was vorher zur Fachwissenschaft Biologie besprochen wurde, wird im Lehr-Lernmaterial im Kleinen umgesetzt. </a:t>
            </a:r>
            <a:endParaRPr/>
          </a:p>
        </p:txBody>
      </p:sp>
      <p:sp>
        <p:nvSpPr>
          <p:cNvPr id="434139987" name="Foliennummernplatzhalter 3"/>
          <p:cNvSpPr>
            <a:spLocks noGrp="1"/>
          </p:cNvSpPr>
          <p:nvPr>
            <p:ph type="sldNum" sz="quarter" idx="5"/>
          </p:nvPr>
        </p:nvSpPr>
        <p:spPr bwMode="auto"/>
        <p:txBody>
          <a:bodyPr/>
          <a:lstStyle/>
          <a:p>
            <a:pPr>
              <a:defRPr/>
            </a:pPr>
            <a:fld id="{456EA2B8-489A-2D46-9FF2-809674614F4E}"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userDrawn="1">
  <p:cSld name="Titelfolie">
    <p:spTree>
      <p:nvGrpSpPr>
        <p:cNvPr id="1" name=""/>
        <p:cNvGrpSpPr/>
        <p:nvPr/>
      </p:nvGrpSpPr>
      <p:grpSpPr bwMode="auto">
        <a:xfrm>
          <a:off x="0" y="0"/>
          <a:ext cx="0" cy="0"/>
          <a:chOff x="0" y="0"/>
          <a:chExt cx="0" cy="0"/>
        </a:xfrm>
      </p:grpSpPr>
      <p:pic>
        <p:nvPicPr>
          <p:cNvPr id="383788941" name="Grafik 19" descr="Ein Bild, das Grün enthält.&#10;&#10;Automatisch generierte Beschreibung"/>
          <p:cNvPicPr>
            <a:picLocks noChangeAspect="1"/>
          </p:cNvPicPr>
          <p:nvPr userDrawn="1"/>
        </p:nvPicPr>
        <p:blipFill>
          <a:blip r:embed="rId2"/>
          <a:stretch/>
        </p:blipFill>
        <p:spPr bwMode="auto">
          <a:xfrm>
            <a:off x="0" y="0"/>
            <a:ext cx="12188977" cy="5428499"/>
          </a:xfrm>
          <a:prstGeom prst="rect">
            <a:avLst/>
          </a:prstGeom>
        </p:spPr>
      </p:pic>
      <p:sp>
        <p:nvSpPr>
          <p:cNvPr id="1446222684" name="Titel 1"/>
          <p:cNvSpPr>
            <a:spLocks noGrp="1"/>
          </p:cNvSpPr>
          <p:nvPr>
            <p:ph type="ctrTitle" hasCustomPrompt="1"/>
          </p:nvPr>
        </p:nvSpPr>
        <p:spPr bwMode="auto">
          <a:xfrm>
            <a:off x="1328738" y="2187018"/>
            <a:ext cx="10303938" cy="2686639"/>
          </a:xfrm>
        </p:spPr>
        <p:txBody>
          <a:bodyPr anchor="t" anchorCtr="0"/>
          <a:lstStyle>
            <a:lvl1pPr algn="l">
              <a:lnSpc>
                <a:spcPts val="4800"/>
              </a:lnSpc>
              <a:defRPr sz="4000"/>
            </a:lvl1pPr>
          </a:lstStyle>
          <a:p>
            <a:pPr>
              <a:defRPr/>
            </a:pPr>
            <a:r>
              <a:rPr lang="de-DE"/>
              <a:t>Überschrift</a:t>
            </a:r>
            <a:endParaRPr/>
          </a:p>
        </p:txBody>
      </p:sp>
      <p:sp>
        <p:nvSpPr>
          <p:cNvPr id="1022257999" name="Untertitel 2"/>
          <p:cNvSpPr>
            <a:spLocks noGrp="1"/>
          </p:cNvSpPr>
          <p:nvPr>
            <p:ph type="subTitle" idx="1" hasCustomPrompt="1"/>
          </p:nvPr>
        </p:nvSpPr>
        <p:spPr bwMode="auto">
          <a:xfrm>
            <a:off x="1328738" y="1746015"/>
            <a:ext cx="1197646" cy="305252"/>
          </a:xfrm>
          <a:prstGeom prst="rect">
            <a:avLst/>
          </a:prstGeo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a:defRPr/>
            </a:pPr>
            <a:r>
              <a:rPr lang="de-DE"/>
              <a:t>Text</a:t>
            </a:r>
            <a:endParaRPr/>
          </a:p>
        </p:txBody>
      </p:sp>
      <p:pic>
        <p:nvPicPr>
          <p:cNvPr id="444759855" name="Grafik 8"/>
          <p:cNvPicPr>
            <a:picLocks noChangeAspect="1"/>
          </p:cNvPicPr>
          <p:nvPr userDrawn="1"/>
        </p:nvPicPr>
        <p:blipFill>
          <a:blip r:embed="rId3"/>
          <a:stretch/>
        </p:blipFill>
        <p:spPr bwMode="auto">
          <a:xfrm>
            <a:off x="9047162" y="572792"/>
            <a:ext cx="2455864" cy="567830"/>
          </a:xfrm>
          <a:prstGeom prst="rect">
            <a:avLst/>
          </a:prstGeom>
        </p:spPr>
      </p:pic>
      <p:pic>
        <p:nvPicPr>
          <p:cNvPr id="1267723484" name="Grafik 10"/>
          <p:cNvPicPr>
            <a:picLocks noChangeAspect="1"/>
          </p:cNvPicPr>
          <p:nvPr userDrawn="1"/>
        </p:nvPicPr>
        <p:blipFill>
          <a:blip>
            <a:extLst>
              <a:ext uri="{96DAC541-7B7A-43D3-8B79-37D633B846F1}">
                <asvg:svgBlip xmlns:asvg="http://schemas.microsoft.com/office/drawing/2016/SVG/main" r:embed="rId4"/>
              </a:ext>
            </a:extLst>
          </a:blip>
          <a:stretch/>
        </p:blipFill>
        <p:spPr bwMode="auto">
          <a:xfrm>
            <a:off x="145017" y="5848979"/>
            <a:ext cx="2661721" cy="527852"/>
          </a:xfrm>
          <a:prstGeom prst="rect">
            <a:avLst/>
          </a:prstGeom>
        </p:spPr>
      </p:pic>
      <p:pic>
        <p:nvPicPr>
          <p:cNvPr id="807450684" name="Grafik 16"/>
          <p:cNvPicPr>
            <a:picLocks noChangeAspect="1"/>
          </p:cNvPicPr>
          <p:nvPr userDrawn="1"/>
        </p:nvPicPr>
        <p:blipFill>
          <a:blip>
            <a:extLst>
              <a:ext uri="{96DAC541-7B7A-43D3-8B79-37D633B846F1}">
                <asvg:svgBlip xmlns:asvg="http://schemas.microsoft.com/office/drawing/2016/SVG/main" r:embed="rId5"/>
              </a:ext>
            </a:extLst>
          </a:blip>
          <a:stretch/>
        </p:blipFill>
        <p:spPr bwMode="auto">
          <a:xfrm>
            <a:off x="7525582" y="5949499"/>
            <a:ext cx="1662867" cy="373677"/>
          </a:xfrm>
          <a:prstGeom prst="rect">
            <a:avLst/>
          </a:prstGeom>
        </p:spPr>
      </p:pic>
      <p:pic>
        <p:nvPicPr>
          <p:cNvPr id="1156784827" name="Grafik 9" descr="Ein Bild, das Grafiken, Schrift, Symbol, Logo enthält.&#10;&#10;Automatisch generierte Beschreibung"/>
          <p:cNvPicPr>
            <a:picLocks noChangeAspect="1"/>
          </p:cNvPicPr>
          <p:nvPr userDrawn="1"/>
        </p:nvPicPr>
        <p:blipFill>
          <a:blip r:embed="rId6"/>
          <a:stretch/>
        </p:blipFill>
        <p:spPr bwMode="auto">
          <a:xfrm>
            <a:off x="3465608" y="5876361"/>
            <a:ext cx="707474" cy="519951"/>
          </a:xfrm>
          <a:prstGeom prst="rect">
            <a:avLst/>
          </a:prstGeom>
        </p:spPr>
      </p:pic>
      <p:pic>
        <p:nvPicPr>
          <p:cNvPr id="1541704837" name="Grafik 11"/>
          <p:cNvPicPr>
            <a:picLocks noChangeAspect="1"/>
          </p:cNvPicPr>
          <p:nvPr userDrawn="1"/>
        </p:nvPicPr>
        <p:blipFill>
          <a:blip r:embed="rId7"/>
          <a:stretch/>
        </p:blipFill>
        <p:spPr bwMode="auto">
          <a:xfrm>
            <a:off x="4831955" y="5830627"/>
            <a:ext cx="2088212" cy="611420"/>
          </a:xfrm>
          <a:prstGeom prst="rect">
            <a:avLst/>
          </a:prstGeom>
        </p:spPr>
      </p:pic>
      <p:pic>
        <p:nvPicPr>
          <p:cNvPr id="2036455745" name="Grafik 2"/>
          <p:cNvPicPr>
            <a:picLocks noChangeAspect="1"/>
          </p:cNvPicPr>
          <p:nvPr userDrawn="1"/>
        </p:nvPicPr>
        <p:blipFill>
          <a:blip r:embed="rId8"/>
          <a:stretch/>
        </p:blipFill>
        <p:spPr bwMode="auto">
          <a:xfrm>
            <a:off x="9979067" y="5660947"/>
            <a:ext cx="1763760" cy="95077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preserve="1" userDrawn="1">
  <p:cSld name="Inhalt">
    <p:spTree>
      <p:nvGrpSpPr>
        <p:cNvPr id="1" name=""/>
        <p:cNvGrpSpPr/>
        <p:nvPr/>
      </p:nvGrpSpPr>
      <p:grpSpPr bwMode="auto">
        <a:xfrm>
          <a:off x="0" y="0"/>
          <a:ext cx="0" cy="0"/>
          <a:chOff x="0" y="0"/>
          <a:chExt cx="0" cy="0"/>
        </a:xfrm>
      </p:grpSpPr>
      <p:sp>
        <p:nvSpPr>
          <p:cNvPr id="921445024" name="Inhaltsplatzhalter 2"/>
          <p:cNvSpPr>
            <a:spLocks noGrp="1"/>
          </p:cNvSpPr>
          <p:nvPr>
            <p:ph idx="1" hasCustomPrompt="1"/>
          </p:nvPr>
        </p:nvSpPr>
        <p:spPr bwMode="auto"/>
        <p:txBody>
          <a:bodyPr/>
          <a:lstStyle/>
          <a:p>
            <a:pPr lvl="0">
              <a:defRPr/>
            </a:pPr>
            <a:r>
              <a:rPr lang="de-DE"/>
              <a:t>[Inhalte bitte hier einsetzen]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317373084" name="Datumsplatzhalter 3"/>
          <p:cNvSpPr>
            <a:spLocks noGrp="1"/>
          </p:cNvSpPr>
          <p:nvPr>
            <p:ph type="dt" sz="half" idx="10"/>
          </p:nvPr>
        </p:nvSpPr>
        <p:spPr bwMode="auto"/>
        <p:txBody>
          <a:bodyPr/>
          <a:lstStyle/>
          <a:p>
            <a:pPr>
              <a:defRPr/>
            </a:pPr>
            <a:fld id="{04332C04-FA70-43ED-87F9-402E2825CCBB}" type="datetimeFigureOut">
              <a:rPr lang="de-DE"/>
              <a:t>20.04.2026</a:t>
            </a:fld>
            <a:endParaRPr lang="de-DE"/>
          </a:p>
        </p:txBody>
      </p:sp>
      <p:sp>
        <p:nvSpPr>
          <p:cNvPr id="833989599" name="Fußzeilenplatzhalter 4"/>
          <p:cNvSpPr>
            <a:spLocks noGrp="1"/>
          </p:cNvSpPr>
          <p:nvPr>
            <p:ph type="ftr" sz="quarter" idx="11"/>
          </p:nvPr>
        </p:nvSpPr>
        <p:spPr bwMode="auto"/>
        <p:txBody>
          <a:bodyPr/>
          <a:lstStyle/>
          <a:p>
            <a:pPr>
              <a:defRPr/>
            </a:pPr>
            <a:endParaRPr lang="de-DE"/>
          </a:p>
        </p:txBody>
      </p:sp>
      <p:sp>
        <p:nvSpPr>
          <p:cNvPr id="995900055"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preserve="1" userDrawn="1">
  <p:cSld name="Impressum">
    <p:spTree>
      <p:nvGrpSpPr>
        <p:cNvPr id="1" name=""/>
        <p:cNvGrpSpPr/>
        <p:nvPr/>
      </p:nvGrpSpPr>
      <p:grpSpPr bwMode="auto">
        <a:xfrm>
          <a:off x="0" y="0"/>
          <a:ext cx="0" cy="0"/>
          <a:chOff x="0" y="0"/>
          <a:chExt cx="0" cy="0"/>
        </a:xfrm>
      </p:grpSpPr>
      <p:sp>
        <p:nvSpPr>
          <p:cNvPr id="928939061" name="Inhaltsplatzhalter 2"/>
          <p:cNvSpPr>
            <a:spLocks noGrp="1"/>
          </p:cNvSpPr>
          <p:nvPr>
            <p:ph idx="1" hasCustomPrompt="1"/>
          </p:nvPr>
        </p:nvSpPr>
        <p:spPr bwMode="auto"/>
        <p:txBody>
          <a:bodyPr numCol="3" spcCol="90000"/>
          <a:lstStyle/>
          <a:p>
            <a:pPr lvl="0">
              <a:defRPr/>
            </a:pPr>
            <a:r>
              <a:rPr lang="de-DE"/>
              <a:t>[Inhalte bitte hier einsetzen]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719774315" name="Datumsplatzhalter 3"/>
          <p:cNvSpPr>
            <a:spLocks noGrp="1"/>
          </p:cNvSpPr>
          <p:nvPr>
            <p:ph type="dt" sz="half" idx="10"/>
          </p:nvPr>
        </p:nvSpPr>
        <p:spPr bwMode="auto"/>
        <p:txBody>
          <a:bodyPr/>
          <a:lstStyle/>
          <a:p>
            <a:pPr>
              <a:defRPr/>
            </a:pPr>
            <a:fld id="{04332C04-FA70-43ED-87F9-402E2825CCBB}" type="datetimeFigureOut">
              <a:rPr lang="de-DE"/>
              <a:t>20.04.2026</a:t>
            </a:fld>
            <a:endParaRPr lang="de-DE"/>
          </a:p>
        </p:txBody>
      </p:sp>
      <p:sp>
        <p:nvSpPr>
          <p:cNvPr id="246042394" name="Fußzeilenplatzhalter 4"/>
          <p:cNvSpPr>
            <a:spLocks noGrp="1"/>
          </p:cNvSpPr>
          <p:nvPr>
            <p:ph type="ftr" sz="quarter" idx="11"/>
          </p:nvPr>
        </p:nvSpPr>
        <p:spPr bwMode="auto"/>
        <p:txBody>
          <a:bodyPr/>
          <a:lstStyle/>
          <a:p>
            <a:pPr>
              <a:defRPr/>
            </a:pPr>
            <a:endParaRPr lang="de-DE"/>
          </a:p>
        </p:txBody>
      </p:sp>
      <p:sp>
        <p:nvSpPr>
          <p:cNvPr id="80366788"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showMasterPhAnim="0" preserve="1" userDrawn="1">
  <p:cSld name="Schluss">
    <p:bg>
      <p:bgPr>
        <a:solidFill>
          <a:schemeClr val="accent1"/>
        </a:solidFill>
        <a:effectLst/>
      </p:bgPr>
    </p:bg>
    <p:spTree>
      <p:nvGrpSpPr>
        <p:cNvPr id="1" name=""/>
        <p:cNvGrpSpPr/>
        <p:nvPr/>
      </p:nvGrpSpPr>
      <p:grpSpPr bwMode="auto">
        <a:xfrm>
          <a:off x="0" y="0"/>
          <a:ext cx="0" cy="0"/>
          <a:chOff x="0" y="0"/>
          <a:chExt cx="0" cy="0"/>
        </a:xfrm>
      </p:grpSpPr>
      <p:sp>
        <p:nvSpPr>
          <p:cNvPr id="572742639" name="Datumsplatzhalter 3"/>
          <p:cNvSpPr>
            <a:spLocks noGrp="1"/>
          </p:cNvSpPr>
          <p:nvPr>
            <p:ph type="dt" sz="half" idx="10"/>
          </p:nvPr>
        </p:nvSpPr>
        <p:spPr bwMode="auto"/>
        <p:txBody>
          <a:bodyPr/>
          <a:lstStyle/>
          <a:p>
            <a:pPr>
              <a:defRPr/>
            </a:pPr>
            <a:fld id="{04332C04-FA70-43ED-87F9-402E2825CCBB}" type="datetimeFigureOut">
              <a:rPr lang="de-DE"/>
              <a:t>20.04.2026</a:t>
            </a:fld>
            <a:endParaRPr lang="de-DE"/>
          </a:p>
        </p:txBody>
      </p:sp>
      <p:sp>
        <p:nvSpPr>
          <p:cNvPr id="1045006337" name="Fußzeilenplatzhalter 4"/>
          <p:cNvSpPr>
            <a:spLocks noGrp="1"/>
          </p:cNvSpPr>
          <p:nvPr>
            <p:ph type="ftr" sz="quarter" idx="11"/>
          </p:nvPr>
        </p:nvSpPr>
        <p:spPr bwMode="auto"/>
        <p:txBody>
          <a:bodyPr/>
          <a:lstStyle/>
          <a:p>
            <a:pPr>
              <a:defRPr/>
            </a:pPr>
            <a:endParaRPr lang="de-DE"/>
          </a:p>
        </p:txBody>
      </p:sp>
      <p:sp>
        <p:nvSpPr>
          <p:cNvPr id="2146029872" name="Foliennummernplatzhalter 5"/>
          <p:cNvSpPr>
            <a:spLocks noGrp="1"/>
          </p:cNvSpPr>
          <p:nvPr>
            <p:ph type="sldNum" sz="quarter" idx="12"/>
          </p:nvPr>
        </p:nvSpPr>
        <p:spPr bwMode="auto"/>
        <p:txBody>
          <a:bodyPr/>
          <a:lstStyle/>
          <a:p>
            <a:pPr>
              <a:defRPr/>
            </a:pPr>
            <a:fld id="{8C61EB5E-53A7-4DEC-945D-5A8AF1014CBF}" type="slidenum">
              <a:rPr lang="de-DE"/>
              <a:t>‹Nr.›</a:t>
            </a:fld>
            <a:endParaRPr lang="de-DE"/>
          </a:p>
        </p:txBody>
      </p:sp>
      <p:sp>
        <p:nvSpPr>
          <p:cNvPr id="1774048699" name="Textplatzhalter 9"/>
          <p:cNvSpPr>
            <a:spLocks noGrp="1"/>
          </p:cNvSpPr>
          <p:nvPr>
            <p:ph type="body" sz="quarter" idx="13"/>
          </p:nvPr>
        </p:nvSpPr>
        <p:spPr bwMode="auto">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pic>
        <p:nvPicPr>
          <p:cNvPr id="1609449888" name="Grafik 10"/>
          <p:cNvPicPr>
            <a:picLocks noChangeAspect="1"/>
          </p:cNvPicPr>
          <p:nvPr userDrawn="1"/>
        </p:nvPicPr>
        <p:blipFill>
          <a:blip r:embed="rId2"/>
          <a:stretch/>
        </p:blipFill>
        <p:spPr bwMode="auto">
          <a:xfrm>
            <a:off x="9047162" y="572792"/>
            <a:ext cx="2455864" cy="567830"/>
          </a:xfrm>
          <a:prstGeom prst="rect">
            <a:avLst/>
          </a:prstGeom>
        </p:spPr>
      </p:pic>
      <p:sp>
        <p:nvSpPr>
          <p:cNvPr id="1676043984" name="Textplatzhalter 9"/>
          <p:cNvSpPr>
            <a:spLocks noGrp="1"/>
          </p:cNvSpPr>
          <p:nvPr>
            <p:ph type="body" sz="quarter" idx="14"/>
          </p:nvPr>
        </p:nvSpPr>
        <p:spPr bwMode="auto">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defRPr/>
            </a:pPr>
            <a:r>
              <a:rPr lang="de-DE"/>
              <a:t>Mastertextformat bearbeiten</a:t>
            </a:r>
            <a:endParaRPr/>
          </a:p>
          <a:p>
            <a:pPr lvl="1">
              <a:defRPr/>
            </a:pPr>
            <a:r>
              <a:rPr lang="de-DE"/>
              <a:t>Zweite Ebene</a:t>
            </a:r>
            <a:endParaRPr/>
          </a:p>
          <a:p>
            <a:pPr lvl="2">
              <a:defRPr/>
            </a:pPr>
            <a:r>
              <a:rPr lang="de-DE"/>
              <a:t>Dritte Ebene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p:spTree>
      <p:nvGrpSpPr>
        <p:cNvPr id="1" name=""/>
        <p:cNvGrpSpPr/>
        <p:nvPr/>
      </p:nvGrpSpPr>
      <p:grpSpPr bwMode="auto">
        <a:xfrm>
          <a:off x="0" y="0"/>
          <a:ext cx="0" cy="0"/>
          <a:chOff x="0" y="0"/>
          <a:chExt cx="0" cy="0"/>
        </a:xfrm>
      </p:grpSpPr>
      <p:sp>
        <p:nvSpPr>
          <p:cNvPr id="1147632206" name="Titel 1"/>
          <p:cNvSpPr>
            <a:spLocks noGrp="1"/>
          </p:cNvSpPr>
          <p:nvPr>
            <p:ph type="title" hasCustomPrompt="1"/>
          </p:nvPr>
        </p:nvSpPr>
        <p:spPr bwMode="auto"/>
        <p:txBody>
          <a:bodyPr/>
          <a:lstStyle>
            <a:lvl1pPr>
              <a:defRPr/>
            </a:lvl1pPr>
          </a:lstStyle>
          <a:p>
            <a:pPr>
              <a:defRPr/>
            </a:pPr>
            <a:r>
              <a:rPr lang="de-DE"/>
              <a:t>Überschrift</a:t>
            </a:r>
            <a:endParaRPr/>
          </a:p>
        </p:txBody>
      </p:sp>
      <p:sp>
        <p:nvSpPr>
          <p:cNvPr id="318979456" name="Datumsplatzhalter 2"/>
          <p:cNvSpPr>
            <a:spLocks noGrp="1"/>
          </p:cNvSpPr>
          <p:nvPr>
            <p:ph type="dt" sz="half" idx="10"/>
          </p:nvPr>
        </p:nvSpPr>
        <p:spPr bwMode="auto"/>
        <p:txBody>
          <a:bodyPr/>
          <a:lstStyle/>
          <a:p>
            <a:pPr>
              <a:defRPr/>
            </a:pPr>
            <a:fld id="{04332C04-FA70-43ED-87F9-402E2825CCBB}" type="datetimeFigureOut">
              <a:rPr lang="de-DE"/>
              <a:t>20.04.2026</a:t>
            </a:fld>
            <a:endParaRPr lang="de-DE"/>
          </a:p>
        </p:txBody>
      </p:sp>
      <p:sp>
        <p:nvSpPr>
          <p:cNvPr id="1228935482" name="Fußzeilenplatzhalter 3"/>
          <p:cNvSpPr>
            <a:spLocks noGrp="1"/>
          </p:cNvSpPr>
          <p:nvPr>
            <p:ph type="ftr" sz="quarter" idx="11"/>
          </p:nvPr>
        </p:nvSpPr>
        <p:spPr bwMode="auto"/>
        <p:txBody>
          <a:bodyPr/>
          <a:lstStyle/>
          <a:p>
            <a:pPr>
              <a:defRPr/>
            </a:pPr>
            <a:endParaRPr lang="de-DE"/>
          </a:p>
        </p:txBody>
      </p:sp>
      <p:sp>
        <p:nvSpPr>
          <p:cNvPr id="824859475" name="Foliennummernplatzhalter 4"/>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sp>
        <p:nvSpPr>
          <p:cNvPr id="446004763" name="Datumsplatzhalter 1"/>
          <p:cNvSpPr>
            <a:spLocks noGrp="1"/>
          </p:cNvSpPr>
          <p:nvPr>
            <p:ph type="dt" sz="half" idx="10"/>
          </p:nvPr>
        </p:nvSpPr>
        <p:spPr bwMode="auto"/>
        <p:txBody>
          <a:bodyPr/>
          <a:lstStyle/>
          <a:p>
            <a:pPr>
              <a:defRPr/>
            </a:pPr>
            <a:fld id="{04332C04-FA70-43ED-87F9-402E2825CCBB}" type="datetimeFigureOut">
              <a:rPr lang="de-DE"/>
              <a:t>20.04.2026</a:t>
            </a:fld>
            <a:endParaRPr lang="de-DE"/>
          </a:p>
        </p:txBody>
      </p:sp>
      <p:sp>
        <p:nvSpPr>
          <p:cNvPr id="24180932" name="Fußzeilenplatzhalter 2"/>
          <p:cNvSpPr>
            <a:spLocks noGrp="1"/>
          </p:cNvSpPr>
          <p:nvPr>
            <p:ph type="ftr" sz="quarter" idx="11"/>
          </p:nvPr>
        </p:nvSpPr>
        <p:spPr bwMode="auto"/>
        <p:txBody>
          <a:bodyPr/>
          <a:lstStyle/>
          <a:p>
            <a:pPr>
              <a:defRPr/>
            </a:pPr>
            <a:endParaRPr lang="de-DE"/>
          </a:p>
        </p:txBody>
      </p:sp>
      <p:sp>
        <p:nvSpPr>
          <p:cNvPr id="1559813436" name="Foliennummernplatzhalter 3"/>
          <p:cNvSpPr>
            <a:spLocks noGrp="1"/>
          </p:cNvSpPr>
          <p:nvPr>
            <p:ph type="sldNum" sz="quarter" idx="12"/>
          </p:nvPr>
        </p:nvSpPr>
        <p:spPr bwMode="auto"/>
        <p:txBody>
          <a:bodyPr/>
          <a:lstStyle/>
          <a:p>
            <a:pPr>
              <a:defRPr/>
            </a:pPr>
            <a:fld id="{8C61EB5E-53A7-4DEC-945D-5A8AF1014CBF}" type="slidenum">
              <a:rPr lang="de-DE"/>
              <a:t>‹Nr.›</a:t>
            </a:fld>
            <a:endParaRPr lang="de-D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bwMode="auto">
        <a:xfrm>
          <a:off x="0" y="0"/>
          <a:ext cx="0" cy="0"/>
          <a:chOff x="0" y="0"/>
          <a:chExt cx="0" cy="0"/>
        </a:xfrm>
      </p:grpSpPr>
      <p:pic>
        <p:nvPicPr>
          <p:cNvPr id="230501496" name="Grafik 13"/>
          <p:cNvPicPr>
            <a:picLocks noChangeAspect="1"/>
          </p:cNvPicPr>
          <p:nvPr userDrawn="1"/>
        </p:nvPicPr>
        <p:blipFill>
          <a:blip r:embed="rId8"/>
          <a:stretch/>
        </p:blipFill>
        <p:spPr bwMode="auto">
          <a:xfrm>
            <a:off x="0" y="0"/>
            <a:ext cx="12192000" cy="1438659"/>
          </a:xfrm>
          <a:prstGeom prst="rect">
            <a:avLst/>
          </a:prstGeom>
        </p:spPr>
      </p:pic>
      <p:sp>
        <p:nvSpPr>
          <p:cNvPr id="2013263692" name="Titelplatzhalter 1"/>
          <p:cNvSpPr>
            <a:spLocks noGrp="1"/>
          </p:cNvSpPr>
          <p:nvPr>
            <p:ph type="title"/>
          </p:nvPr>
        </p:nvSpPr>
        <p:spPr bwMode="auto">
          <a:xfrm>
            <a:off x="1329178" y="489262"/>
            <a:ext cx="7494311" cy="707944"/>
          </a:xfrm>
          <a:prstGeom prst="rect">
            <a:avLst/>
          </a:prstGeom>
        </p:spPr>
        <p:txBody>
          <a:bodyPr vert="horz" lIns="0" tIns="0" rIns="0" bIns="0" rtlCol="0" anchor="t" anchorCtr="0">
            <a:noAutofit/>
          </a:bodyPr>
          <a:lstStyle/>
          <a:p>
            <a:pPr>
              <a:defRPr/>
            </a:pPr>
            <a:r>
              <a:rPr lang="de-DE"/>
              <a:t>Überschrift</a:t>
            </a:r>
            <a:endParaRPr/>
          </a:p>
        </p:txBody>
      </p:sp>
      <p:sp>
        <p:nvSpPr>
          <p:cNvPr id="469036644" name="Textplatzhalter 2"/>
          <p:cNvSpPr>
            <a:spLocks noGrp="1"/>
          </p:cNvSpPr>
          <p:nvPr>
            <p:ph type="body" idx="1"/>
          </p:nvPr>
        </p:nvSpPr>
        <p:spPr bwMode="auto">
          <a:xfrm>
            <a:off x="1329178" y="1945195"/>
            <a:ext cx="9534084" cy="4244468"/>
          </a:xfrm>
          <a:prstGeom prst="rect">
            <a:avLst/>
          </a:prstGeom>
        </p:spPr>
        <p:txBody>
          <a:bodyPr vert="horz" lIns="0" tIns="0" rIns="0" bIns="0" rtlCol="0" anchor="t" anchorCtr="0">
            <a:noAutofit/>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1112104702" name="Datumsplatzhalter 3"/>
          <p:cNvSpPr>
            <a:spLocks noGrp="1"/>
          </p:cNvSpPr>
          <p:nvPr>
            <p:ph type="dt" sz="half" idx="2"/>
          </p:nvPr>
        </p:nvSpPr>
        <p:spPr bwMode="auto">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pPr>
              <a:defRPr/>
            </a:pPr>
            <a:fld id="{04332C04-FA70-43ED-87F9-402E2825CCBB}" type="datetimeFigureOut">
              <a:rPr lang="de-DE"/>
              <a:t>20.04.2026</a:t>
            </a:fld>
            <a:endParaRPr lang="de-DE"/>
          </a:p>
        </p:txBody>
      </p:sp>
      <p:sp>
        <p:nvSpPr>
          <p:cNvPr id="982832818" name="Fußzeilenplatzhalter 4"/>
          <p:cNvSpPr>
            <a:spLocks noGrp="1"/>
          </p:cNvSpPr>
          <p:nvPr>
            <p:ph type="ftr" sz="quarter" idx="3"/>
          </p:nvPr>
        </p:nvSpPr>
        <p:spPr bwMode="auto">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pPr>
              <a:defRPr/>
            </a:pPr>
            <a:endParaRPr lang="de-DE"/>
          </a:p>
        </p:txBody>
      </p:sp>
      <p:sp>
        <p:nvSpPr>
          <p:cNvPr id="1493084446" name="Foliennummernplatzhalter 5"/>
          <p:cNvSpPr>
            <a:spLocks noGrp="1"/>
          </p:cNvSpPr>
          <p:nvPr>
            <p:ph type="sldNum" sz="quarter" idx="4"/>
          </p:nvPr>
        </p:nvSpPr>
        <p:spPr bwMode="auto">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pPr>
              <a:defRPr/>
            </a:pPr>
            <a:fld id="{8C61EB5E-53A7-4DEC-945D-5A8AF1014CBF}" type="slidenum">
              <a:rPr lang="de-DE"/>
              <a:t>‹Nr.›</a:t>
            </a:fld>
            <a:endParaRPr lang="de-DE"/>
          </a:p>
        </p:txBody>
      </p:sp>
      <p:pic>
        <p:nvPicPr>
          <p:cNvPr id="1115273971" name="Grafik 9"/>
          <p:cNvPicPr>
            <a:picLocks noChangeAspect="1"/>
          </p:cNvPicPr>
          <p:nvPr userDrawn="1"/>
        </p:nvPicPr>
        <p:blipFill>
          <a:blip>
            <a:extLst>
              <a:ext uri="{96DAC541-7B7A-43D3-8B79-37D633B846F1}">
                <asvg:svgBlip xmlns:asvg="http://schemas.microsoft.com/office/drawing/2016/SVG/main" r:embed="rId9"/>
              </a:ext>
            </a:extLst>
          </a:blip>
          <a:stretch/>
        </p:blipFill>
        <p:spPr bwMode="auto">
          <a:xfrm>
            <a:off x="9047162" y="572792"/>
            <a:ext cx="2455864" cy="56783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p:titleStyle>
    <p:body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rtl="0">
        <a:defRPr sz="1800">
          <a:solidFill>
            <a:schemeClr val="tx1"/>
          </a:solidFill>
          <a:latin typeface="+mn-lt"/>
          <a:ea typeface="+mn-ea"/>
          <a:cs typeface="+mn-cs"/>
        </a:defRPr>
      </a:lvl1pPr>
      <a:lvl2pPr marL="457200" algn="l" defTabSz="914400" rtl="0">
        <a:defRPr sz="1800">
          <a:solidFill>
            <a:schemeClr val="tx1"/>
          </a:solidFill>
          <a:latin typeface="+mn-lt"/>
          <a:ea typeface="+mn-ea"/>
          <a:cs typeface="+mn-cs"/>
        </a:defRPr>
      </a:lvl2pPr>
      <a:lvl3pPr marL="914400" algn="l" defTabSz="914400" rtl="0">
        <a:defRPr sz="1800">
          <a:solidFill>
            <a:schemeClr val="tx1"/>
          </a:solidFill>
          <a:latin typeface="+mn-lt"/>
          <a:ea typeface="+mn-ea"/>
          <a:cs typeface="+mn-cs"/>
        </a:defRPr>
      </a:lvl3pPr>
      <a:lvl4pPr marL="1371600" algn="l" defTabSz="914400" rtl="0">
        <a:defRPr sz="1800">
          <a:solidFill>
            <a:schemeClr val="tx1"/>
          </a:solidFill>
          <a:latin typeface="+mn-lt"/>
          <a:ea typeface="+mn-ea"/>
          <a:cs typeface="+mn-cs"/>
        </a:defRPr>
      </a:lvl4pPr>
      <a:lvl5pPr marL="1828800" algn="l" defTabSz="914400" rtl="0">
        <a:defRPr sz="1800">
          <a:solidFill>
            <a:schemeClr val="tx1"/>
          </a:solidFill>
          <a:latin typeface="+mn-lt"/>
          <a:ea typeface="+mn-ea"/>
          <a:cs typeface="+mn-cs"/>
        </a:defRPr>
      </a:lvl5pPr>
      <a:lvl6pPr marL="2286000" algn="l" defTabSz="914400" rtl="0">
        <a:defRPr sz="1800">
          <a:solidFill>
            <a:schemeClr val="tx1"/>
          </a:solidFill>
          <a:latin typeface="+mn-lt"/>
          <a:ea typeface="+mn-ea"/>
          <a:cs typeface="+mn-cs"/>
        </a:defRPr>
      </a:lvl6pPr>
      <a:lvl7pPr marL="2743200" algn="l" defTabSz="914400" rtl="0">
        <a:defRPr sz="1800">
          <a:solidFill>
            <a:schemeClr val="tx1"/>
          </a:solidFill>
          <a:latin typeface="+mn-lt"/>
          <a:ea typeface="+mn-ea"/>
          <a:cs typeface="+mn-cs"/>
        </a:defRPr>
      </a:lvl7pPr>
      <a:lvl8pPr marL="3200400" algn="l" defTabSz="914400" rtl="0">
        <a:defRPr sz="1800">
          <a:solidFill>
            <a:schemeClr val="tx1"/>
          </a:solidFill>
          <a:latin typeface="+mn-lt"/>
          <a:ea typeface="+mn-ea"/>
          <a:cs typeface="+mn-cs"/>
        </a:defRPr>
      </a:lvl8pPr>
      <a:lvl9pPr marL="3657600" algn="l" defTabSz="914400" rtl="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opensensemap.org/"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hyperlink" Target="https://medienkompetenzrahmen.nrw/"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blockly.sensebox.d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https/d4mint.de/angebote-fuer-fortbildende/" TargetMode="Externa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gesundheitsforschung-bmftr.de/de/computational-life-sciences-9464.ph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03076877" name="Titel 1"/>
          <p:cNvSpPr>
            <a:spLocks noGrp="1"/>
          </p:cNvSpPr>
          <p:nvPr>
            <p:ph type="ctrTitle"/>
          </p:nvPr>
        </p:nvSpPr>
        <p:spPr bwMode="auto"/>
        <p:txBody>
          <a:bodyPr/>
          <a:lstStyle/>
          <a:p>
            <a:pPr>
              <a:defRPr/>
            </a:pPr>
            <a:r>
              <a:rPr lang="de-DE"/>
              <a:t>Umweltdaten messen mit der senseBox</a:t>
            </a:r>
            <a:endParaRPr lang="de-DE">
              <a:solidFill>
                <a:schemeClr val="accent6"/>
              </a:solidFill>
            </a:endParaRPr>
          </a:p>
        </p:txBody>
      </p:sp>
      <p:sp>
        <p:nvSpPr>
          <p:cNvPr id="1865156972" name="Untertitel 2"/>
          <p:cNvSpPr>
            <a:spLocks noGrp="1"/>
          </p:cNvSpPr>
          <p:nvPr>
            <p:ph type="subTitle" idx="1"/>
          </p:nvPr>
        </p:nvSpPr>
        <p:spPr bwMode="auto">
          <a:xfrm>
            <a:off x="1328737" y="1746015"/>
            <a:ext cx="6611614" cy="305252"/>
          </a:xfrm>
        </p:spPr>
        <p:txBody>
          <a:bodyPr/>
          <a:lstStyle/>
          <a:p>
            <a:pPr>
              <a:defRPr/>
            </a:pPr>
            <a:r>
              <a:rPr lang="de-DE"/>
              <a:t>MINT-Fächer mit Schwerpunkt auf Biologie und Informatik</a:t>
            </a:r>
            <a:endParaRPr/>
          </a:p>
        </p:txBody>
      </p:sp>
      <p:sp>
        <p:nvSpPr>
          <p:cNvPr id="1555182073" name="Textfeld 4"/>
          <p:cNvSpPr txBox="1"/>
          <p:nvPr/>
        </p:nvSpPr>
        <p:spPr bwMode="auto">
          <a:xfrm>
            <a:off x="1351722" y="5963478"/>
            <a:ext cx="184731" cy="369332"/>
          </a:xfrm>
          <a:prstGeom prst="rect">
            <a:avLst/>
          </a:prstGeom>
          <a:noFill/>
        </p:spPr>
        <p:txBody>
          <a:bodyPr wrap="none" rtlCol="0">
            <a:spAutoFit/>
          </a:bodyPr>
          <a:lstStyle/>
          <a:p>
            <a:pPr>
              <a:defRPr/>
            </a:pPr>
            <a:endParaRPr lang="de-DE"/>
          </a:p>
        </p:txBody>
      </p:sp>
      <p:sp>
        <p:nvSpPr>
          <p:cNvPr id="580837762" name="Textfeld 5"/>
          <p:cNvSpPr txBox="1"/>
          <p:nvPr/>
        </p:nvSpPr>
        <p:spPr bwMode="auto">
          <a:xfrm>
            <a:off x="616226" y="6162261"/>
            <a:ext cx="184731" cy="369332"/>
          </a:xfrm>
          <a:prstGeom prst="rect">
            <a:avLst/>
          </a:prstGeom>
          <a:noFill/>
        </p:spPr>
        <p:txBody>
          <a:bodyPr wrap="none" rtlCol="0">
            <a:spAutoFit/>
          </a:bodyPr>
          <a:lstStyle/>
          <a:p>
            <a:pPr>
              <a:defRPr/>
            </a:pPr>
            <a:endParaRPr lang="de-DE"/>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10035969"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sp>
        <p:nvSpPr>
          <p:cNvPr id="293815361" name="Textplatzhalter 2"/>
          <p:cNvSpPr txBox="1"/>
          <p:nvPr/>
        </p:nvSpPr>
        <p:spPr bwMode="auto">
          <a:xfrm>
            <a:off x="560102" y="1700807"/>
            <a:ext cx="10082211" cy="3456383"/>
          </a:xfrm>
          <a:prstGeom prst="rect">
            <a:avLst/>
          </a:prstGeom>
        </p:spPr>
        <p:txBody>
          <a:bodyPr/>
          <a:lst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a:lstStyle>
          <a:p>
            <a:pPr>
              <a:defRPr/>
            </a:pPr>
            <a:r>
              <a:rPr lang="de-DE" sz="2000" b="1"/>
              <a:t>Citizien Science – Messen und Auswerten von Umweltdaten mit senseBox</a:t>
            </a:r>
            <a:endParaRPr lang="de-DE"/>
          </a:p>
          <a:p>
            <a:pPr marL="342900" indent="-342900">
              <a:lnSpc>
                <a:spcPct val="100000"/>
              </a:lnSpc>
              <a:spcBef>
                <a:spcPts val="1600"/>
              </a:spcBef>
              <a:buFont typeface="Symbol"/>
              <a:buChar char="-"/>
              <a:defRPr/>
            </a:pPr>
            <a:r>
              <a:rPr lang="de-DE" sz="2000"/>
              <a:t>Umweltdaten mit Sensoren sammeln und analysieren</a:t>
            </a:r>
            <a:endParaRPr lang="de-DE"/>
          </a:p>
          <a:p>
            <a:pPr marL="342900" indent="-342900">
              <a:lnSpc>
                <a:spcPct val="100000"/>
              </a:lnSpc>
              <a:spcBef>
                <a:spcPts val="1600"/>
              </a:spcBef>
              <a:buFont typeface="Symbol"/>
              <a:buChar char="-"/>
              <a:defRPr/>
            </a:pPr>
            <a:r>
              <a:rPr lang="de-DE" sz="2000"/>
              <a:t>OpenSenseMap</a:t>
            </a:r>
            <a:endParaRPr lang="de-DE"/>
          </a:p>
        </p:txBody>
      </p:sp>
      <p:pic>
        <p:nvPicPr>
          <p:cNvPr id="1196763050" name="Google Shape;201;p10"/>
          <p:cNvPicPr/>
          <p:nvPr/>
        </p:nvPicPr>
        <p:blipFill>
          <a:blip r:embed="rId3"/>
          <a:stretch/>
        </p:blipFill>
        <p:spPr bwMode="auto">
          <a:xfrm>
            <a:off x="821671" y="3918857"/>
            <a:ext cx="5300455" cy="1761139"/>
          </a:xfrm>
          <a:prstGeom prst="rect">
            <a:avLst/>
          </a:prstGeom>
          <a:noFill/>
          <a:ln>
            <a:noFill/>
          </a:ln>
        </p:spPr>
      </p:pic>
      <p:pic>
        <p:nvPicPr>
          <p:cNvPr id="729004802" name="Google Shape;202;p10"/>
          <p:cNvPicPr/>
          <p:nvPr/>
        </p:nvPicPr>
        <p:blipFill>
          <a:blip r:embed="rId4"/>
          <a:stretch/>
        </p:blipFill>
        <p:spPr bwMode="auto">
          <a:xfrm>
            <a:off x="7252547" y="3429000"/>
            <a:ext cx="3918026" cy="2943329"/>
          </a:xfrm>
          <a:prstGeom prst="rect">
            <a:avLst/>
          </a:prstGeom>
          <a:noFill/>
          <a:ln>
            <a:noFill/>
          </a:ln>
        </p:spPr>
      </p:pic>
      <p:sp>
        <p:nvSpPr>
          <p:cNvPr id="2" name="Textfeld 188">
            <a:extLst>
              <a:ext uri="{FF2B5EF4-FFF2-40B4-BE49-F238E27FC236}">
                <a16:creationId xmlns:a16="http://schemas.microsoft.com/office/drawing/2014/main" id="{BC616F6C-7456-E2AD-7EBB-A16A63D3022C}"/>
              </a:ext>
            </a:extLst>
          </p:cNvPr>
          <p:cNvSpPr txBox="1"/>
          <p:nvPr/>
        </p:nvSpPr>
        <p:spPr>
          <a:xfrm>
            <a:off x="821671" y="5800864"/>
            <a:ext cx="3971925"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buNone/>
            </a:pP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Screenshot </a:t>
            </a:r>
            <a:r>
              <a:rPr lang="de-DE" sz="800" dirty="0" err="1">
                <a:solidFill>
                  <a:schemeClr val="bg1"/>
                </a:solidFill>
                <a:effectLst/>
                <a:latin typeface="Fira Sans" panose="020B0503050000020004" pitchFamily="34" charset="0"/>
                <a:ea typeface="SimSun" panose="02010600030101010101" pitchFamily="2" charset="-122"/>
                <a:cs typeface="Tahoma" panose="020B0604030504040204" pitchFamily="34" charset="0"/>
              </a:rPr>
              <a:t>Blockly</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-Programmcode © Institut für Geoinformatik Universität Münster 2025, blockly.sensebox.de</a:t>
            </a:r>
            <a:r>
              <a:rPr lang="de-DE" sz="800" dirty="0">
                <a:solidFill>
                  <a:schemeClr val="bg1"/>
                </a:solidFill>
                <a:latin typeface="Fira Sans" panose="020B0503050000020004" pitchFamily="34" charset="0"/>
                <a:ea typeface="SimSun" panose="02010600030101010101" pitchFamily="2" charset="-122"/>
                <a:cs typeface="Tahoma" panose="020B0604030504040204" pitchFamily="34" charset="0"/>
              </a:rPr>
              <a:t> </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 </a:t>
            </a:r>
            <a:endParaRPr lang="de-DE" sz="1000" dirty="0">
              <a:solidFill>
                <a:schemeClr val="bg1"/>
              </a:solidFill>
              <a:effectLst/>
              <a:latin typeface="Fira Sans" panose="020B0503050000020004" pitchFamily="34" charset="0"/>
              <a:ea typeface="SimSun" panose="02010600030101010101" pitchFamily="2" charset="-122"/>
              <a:cs typeface="Tahoma" panose="020B0604030504040204" pitchFamily="34" charset="0"/>
            </a:endParaRPr>
          </a:p>
        </p:txBody>
      </p:sp>
      <p:sp>
        <p:nvSpPr>
          <p:cNvPr id="3" name="Textfeld 188">
            <a:extLst>
              <a:ext uri="{FF2B5EF4-FFF2-40B4-BE49-F238E27FC236}">
                <a16:creationId xmlns:a16="http://schemas.microsoft.com/office/drawing/2014/main" id="{B3227568-9D12-4B52-29E9-2D7FA0291192}"/>
              </a:ext>
            </a:extLst>
          </p:cNvPr>
          <p:cNvSpPr txBox="1"/>
          <p:nvPr/>
        </p:nvSpPr>
        <p:spPr bwMode="auto">
          <a:xfrm>
            <a:off x="7093532" y="6372329"/>
            <a:ext cx="4236056"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buNone/>
            </a:pP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Screenshot </a:t>
            </a:r>
            <a:r>
              <a:rPr lang="de-DE" sz="800" dirty="0" err="1">
                <a:solidFill>
                  <a:schemeClr val="bg1"/>
                </a:solidFill>
                <a:effectLst/>
                <a:latin typeface="Fira Sans" panose="020B0503050000020004" pitchFamily="34" charset="0"/>
                <a:ea typeface="SimSun" panose="02010600030101010101" pitchFamily="2" charset="-122"/>
                <a:cs typeface="Tahoma" panose="020B0604030504040204" pitchFamily="34" charset="0"/>
              </a:rPr>
              <a:t>openSenseMap</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 © </a:t>
            </a:r>
            <a:r>
              <a:rPr lang="de-DE" sz="800" dirty="0" err="1">
                <a:solidFill>
                  <a:schemeClr val="bg1"/>
                </a:solidFill>
                <a:effectLst/>
                <a:latin typeface="Fira Sans" panose="020B0503050000020004" pitchFamily="34" charset="0"/>
                <a:ea typeface="SimSun" panose="02010600030101010101" pitchFamily="2" charset="-122"/>
                <a:cs typeface="Tahoma" panose="020B0604030504040204" pitchFamily="34" charset="0"/>
              </a:rPr>
              <a:t>openSenseLab</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 gGmbH 2025, </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hlinkClick r:id="rId5"/>
              </a:rPr>
              <a:t>https://opensensemap.org/</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 </a:t>
            </a:r>
            <a:endParaRPr lang="de-DE" sz="1000" dirty="0">
              <a:solidFill>
                <a:schemeClr val="bg1"/>
              </a:solidFill>
              <a:effectLst/>
              <a:latin typeface="Fira Sans" panose="020B0503050000020004" pitchFamily="34" charset="0"/>
              <a:ea typeface="SimSun" panose="02010600030101010101" pitchFamily="2" charset="-122"/>
              <a:cs typeface="Tahom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88550525"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grpSp>
        <p:nvGrpSpPr>
          <p:cNvPr id="1550853946" name="Gruppieren 3"/>
          <p:cNvGrpSpPr/>
          <p:nvPr/>
        </p:nvGrpSpPr>
        <p:grpSpPr bwMode="auto">
          <a:xfrm>
            <a:off x="1801596" y="1484784"/>
            <a:ext cx="8831479" cy="4877059"/>
            <a:chOff x="0" y="0"/>
            <a:chExt cx="8831479" cy="4877059"/>
          </a:xfrm>
        </p:grpSpPr>
        <p:pic>
          <p:nvPicPr>
            <p:cNvPr id="5" name="Google Shape;213;p11" descr="Thumbnail Image"/>
            <p:cNvPicPr/>
            <p:nvPr/>
          </p:nvPicPr>
          <p:blipFill>
            <a:blip r:embed="rId3">
              <a:alphaModFix/>
            </a:blip>
            <a:stretch/>
          </p:blipFill>
          <p:spPr bwMode="auto">
            <a:xfrm>
              <a:off x="0" y="196618"/>
              <a:ext cx="2345275" cy="3321833"/>
            </a:xfrm>
            <a:prstGeom prst="rect">
              <a:avLst/>
            </a:prstGeom>
            <a:noFill/>
            <a:ln>
              <a:noFill/>
            </a:ln>
          </p:spPr>
        </p:pic>
        <p:pic>
          <p:nvPicPr>
            <p:cNvPr id="6" name="Google Shape;214;p11"/>
            <p:cNvPicPr/>
            <p:nvPr/>
          </p:nvPicPr>
          <p:blipFill>
            <a:blip r:embed="rId4">
              <a:alphaModFix/>
            </a:blip>
            <a:srcRect t="2251"/>
            <a:stretch/>
          </p:blipFill>
          <p:spPr bwMode="auto">
            <a:xfrm>
              <a:off x="1937776" y="1630017"/>
              <a:ext cx="2346127" cy="3247042"/>
            </a:xfrm>
            <a:prstGeom prst="rect">
              <a:avLst/>
            </a:prstGeom>
            <a:noFill/>
            <a:ln>
              <a:noFill/>
            </a:ln>
          </p:spPr>
        </p:pic>
        <p:pic>
          <p:nvPicPr>
            <p:cNvPr id="7" name="Google Shape;215;p11"/>
            <p:cNvPicPr/>
            <p:nvPr/>
          </p:nvPicPr>
          <p:blipFill>
            <a:blip r:embed="rId5">
              <a:alphaModFix/>
            </a:blip>
            <a:stretch/>
          </p:blipFill>
          <p:spPr bwMode="auto">
            <a:xfrm>
              <a:off x="3713368" y="0"/>
              <a:ext cx="2270883" cy="2270883"/>
            </a:xfrm>
            <a:prstGeom prst="rect">
              <a:avLst/>
            </a:prstGeom>
            <a:noFill/>
            <a:ln>
              <a:noFill/>
            </a:ln>
          </p:spPr>
        </p:pic>
        <p:pic>
          <p:nvPicPr>
            <p:cNvPr id="8" name="Google Shape;216;p11" descr="A Framework for the digital competencies for teaching in science education."/>
            <p:cNvPicPr/>
            <p:nvPr/>
          </p:nvPicPr>
          <p:blipFill>
            <a:blip r:embed="rId6">
              <a:alphaModFix/>
            </a:blip>
            <a:stretch/>
          </p:blipFill>
          <p:spPr bwMode="auto">
            <a:xfrm>
              <a:off x="4283052" y="1994881"/>
              <a:ext cx="4548426" cy="2683255"/>
            </a:xfrm>
            <a:prstGeom prst="rect">
              <a:avLst/>
            </a:prstGeom>
            <a:noFill/>
            <a:ln>
              <a:noFill/>
            </a:ln>
          </p:spPr>
        </p:pic>
      </p:grpSp>
      <p:sp>
        <p:nvSpPr>
          <p:cNvPr id="2026821747" name="Textfeld 8"/>
          <p:cNvSpPr txBox="1"/>
          <p:nvPr/>
        </p:nvSpPr>
        <p:spPr bwMode="auto">
          <a:xfrm>
            <a:off x="4514770" y="6448586"/>
            <a:ext cx="7677230" cy="276999"/>
          </a:xfrm>
          <a:prstGeom prst="rect">
            <a:avLst/>
          </a:prstGeom>
          <a:noFill/>
        </p:spPr>
        <p:txBody>
          <a:bodyPr wrap="none" rtlCol="0">
            <a:spAutoFit/>
          </a:bodyPr>
          <a:lstStyle/>
          <a:p>
            <a:pPr>
              <a:defRPr/>
            </a:pPr>
            <a:r>
              <a:rPr lang="de-DE" sz="1200">
                <a:solidFill>
                  <a:schemeClr val="bg2"/>
                </a:solidFill>
              </a:rPr>
              <a:t>Cover von Papieren im Zusammenhang Medien- bzw. Digitalkompetenz und Schule. Ausgenommen von CC-Lizensierung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075096178" name="Google Shape;225;p12"/>
          <p:cNvPicPr/>
          <p:nvPr/>
        </p:nvPicPr>
        <p:blipFill>
          <a:blip r:embed="rId3">
            <a:alphaModFix/>
          </a:blip>
          <a:stretch/>
        </p:blipFill>
        <p:spPr bwMode="auto">
          <a:xfrm>
            <a:off x="1523999" y="1951663"/>
            <a:ext cx="9144000" cy="472287"/>
          </a:xfrm>
          <a:prstGeom prst="rect">
            <a:avLst/>
          </a:prstGeom>
          <a:noFill/>
          <a:ln>
            <a:noFill/>
          </a:ln>
        </p:spPr>
      </p:pic>
      <p:pic>
        <p:nvPicPr>
          <p:cNvPr id="477072544" name="Google Shape;226;p12"/>
          <p:cNvPicPr/>
          <p:nvPr/>
        </p:nvPicPr>
        <p:blipFill>
          <a:blip r:embed="rId4">
            <a:alphaModFix/>
          </a:blip>
          <a:srcRect l="3297"/>
          <a:stretch/>
        </p:blipFill>
        <p:spPr bwMode="auto">
          <a:xfrm>
            <a:off x="1841213" y="2724304"/>
            <a:ext cx="2146150" cy="3295649"/>
          </a:xfrm>
          <a:prstGeom prst="rect">
            <a:avLst/>
          </a:prstGeom>
          <a:noFill/>
          <a:ln>
            <a:noFill/>
          </a:ln>
        </p:spPr>
      </p:pic>
      <p:pic>
        <p:nvPicPr>
          <p:cNvPr id="1993093868" name="Google Shape;227;p12"/>
          <p:cNvPicPr/>
          <p:nvPr/>
        </p:nvPicPr>
        <p:blipFill>
          <a:blip r:embed="rId5">
            <a:alphaModFix/>
          </a:blip>
          <a:stretch/>
        </p:blipFill>
        <p:spPr bwMode="auto">
          <a:xfrm>
            <a:off x="5050299" y="2724304"/>
            <a:ext cx="2190750" cy="2857500"/>
          </a:xfrm>
          <a:prstGeom prst="rect">
            <a:avLst/>
          </a:prstGeom>
          <a:noFill/>
          <a:ln>
            <a:noFill/>
          </a:ln>
        </p:spPr>
      </p:pic>
      <p:pic>
        <p:nvPicPr>
          <p:cNvPr id="1775542857" name="Google Shape;228;p12"/>
          <p:cNvPicPr/>
          <p:nvPr/>
        </p:nvPicPr>
        <p:blipFill>
          <a:blip r:embed="rId6">
            <a:alphaModFix/>
          </a:blip>
          <a:stretch/>
        </p:blipFill>
        <p:spPr bwMode="auto">
          <a:xfrm>
            <a:off x="8303985" y="2724304"/>
            <a:ext cx="2152650" cy="3228975"/>
          </a:xfrm>
          <a:prstGeom prst="rect">
            <a:avLst/>
          </a:prstGeom>
          <a:noFill/>
          <a:ln>
            <a:noFill/>
          </a:ln>
        </p:spPr>
      </p:pic>
      <p:sp>
        <p:nvSpPr>
          <p:cNvPr id="1357410328"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sp>
        <p:nvSpPr>
          <p:cNvPr id="2085132486" name="Textfeld 7"/>
          <p:cNvSpPr txBox="1"/>
          <p:nvPr/>
        </p:nvSpPr>
        <p:spPr bwMode="auto">
          <a:xfrm>
            <a:off x="6145674" y="6253633"/>
            <a:ext cx="6124048" cy="461665"/>
          </a:xfrm>
          <a:prstGeom prst="rect">
            <a:avLst/>
          </a:prstGeom>
          <a:noFill/>
        </p:spPr>
        <p:txBody>
          <a:bodyPr wrap="none" rtlCol="0">
            <a:spAutoFit/>
          </a:bodyPr>
          <a:lstStyle/>
          <a:p>
            <a:pPr>
              <a:defRPr/>
            </a:pPr>
            <a:r>
              <a:rPr lang="de-DE" sz="1200">
                <a:solidFill>
                  <a:schemeClr val="bg2"/>
                </a:solidFill>
              </a:rPr>
              <a:t>Screenshots aus dem Mediemkompetenzrahmen NRW: </a:t>
            </a:r>
            <a:r>
              <a:rPr lang="de-DE" sz="1200" u="sng">
                <a:solidFill>
                  <a:schemeClr val="bg2"/>
                </a:solidFill>
                <a:hlinkClick r:id="rId7"/>
              </a:rPr>
              <a:t>https://medienkompetenzrahmen.nrw</a:t>
            </a:r>
            <a:r>
              <a:rPr lang="de-DE" sz="1200">
                <a:solidFill>
                  <a:schemeClr val="bg2"/>
                </a:solidFill>
              </a:rPr>
              <a:t> </a:t>
            </a:r>
            <a:br>
              <a:rPr lang="de-DE" sz="1200">
                <a:solidFill>
                  <a:schemeClr val="bg2"/>
                </a:solidFill>
              </a:rPr>
            </a:br>
            <a:r>
              <a:rPr lang="de-DE" sz="1200">
                <a:solidFill>
                  <a:schemeClr val="bg2"/>
                </a:solidFill>
              </a:rPr>
              <a:t>Herausgeber: Medienberatung NRW. Dieser steht unter CC BY ND 4.0 Lizenz.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70725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9309386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755428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27189862" name="Inhaltsplatzhalter 1"/>
          <p:cNvSpPr>
            <a:spLocks noGrp="1"/>
          </p:cNvSpPr>
          <p:nvPr>
            <p:ph idx="1"/>
          </p:nvPr>
        </p:nvSpPr>
        <p:spPr bwMode="auto">
          <a:xfrm>
            <a:off x="836323" y="2164583"/>
            <a:ext cx="5259677" cy="2528834"/>
          </a:xfrm>
        </p:spPr>
        <p:txBody>
          <a:bodyPr/>
          <a:lstStyle/>
          <a:p>
            <a:pPr>
              <a:defRPr/>
            </a:pPr>
            <a:r>
              <a:rPr lang="de-DE"/>
              <a:t>„</a:t>
            </a:r>
            <a:r>
              <a:rPr lang="de-DE" sz="1800" b="1"/>
              <a:t>Atmen Pflanzen auch nachts? </a:t>
            </a:r>
            <a:endParaRPr/>
          </a:p>
          <a:p>
            <a:pPr>
              <a:defRPr/>
            </a:pPr>
            <a:endParaRPr lang="de-DE" sz="1600" b="1"/>
          </a:p>
          <a:p>
            <a:pPr>
              <a:defRPr/>
            </a:pPr>
            <a:r>
              <a:rPr lang="de-DE" sz="1600" b="1"/>
              <a:t>Mit digitaler Messwerterfassung Lichts ins Dunkel bringen</a:t>
            </a:r>
            <a:endParaRPr/>
          </a:p>
          <a:p>
            <a:pPr>
              <a:defRPr/>
            </a:pPr>
            <a:endParaRPr lang="de-DE"/>
          </a:p>
          <a:p>
            <a:pPr>
              <a:defRPr/>
            </a:pPr>
            <a:r>
              <a:rPr lang="de-DE"/>
              <a:t>Warum nicht den Computer die Arbeit machen lassen?</a:t>
            </a:r>
            <a:endParaRPr/>
          </a:p>
          <a:p>
            <a:pPr>
              <a:defRPr/>
            </a:pPr>
            <a:r>
              <a:rPr lang="de-DE"/>
              <a:t>Das ist besonders attraktiv wenn es um an sich langweilige Tätigkeiten wie Messwertwiederholungen geht. Schüler:innen zeigen hohe Motivation, wenn es darum geht, zu lernen, wie man einem Computer beibringt, diese Arbeit zu übernehmen“</a:t>
            </a:r>
            <a:endParaRPr/>
          </a:p>
        </p:txBody>
      </p:sp>
      <p:pic>
        <p:nvPicPr>
          <p:cNvPr id="2047979001" name="Picture 4"/>
          <p:cNvPicPr>
            <a:picLocks noChangeAspect="1"/>
          </p:cNvPicPr>
          <p:nvPr/>
        </p:nvPicPr>
        <p:blipFill>
          <a:blip r:embed="rId3"/>
          <a:srcRect t="9029" b="9028"/>
          <a:stretch/>
        </p:blipFill>
        <p:spPr bwMode="auto">
          <a:xfrm>
            <a:off x="6740174" y="2677819"/>
            <a:ext cx="5150898" cy="2936752"/>
          </a:xfrm>
          <a:prstGeom prst="rect">
            <a:avLst/>
          </a:prstGeom>
        </p:spPr>
      </p:pic>
      <p:sp>
        <p:nvSpPr>
          <p:cNvPr id="244057496"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sp>
        <p:nvSpPr>
          <p:cNvPr id="2054581508" name="Rectangle 3"/>
          <p:cNvSpPr/>
          <p:nvPr/>
        </p:nvSpPr>
        <p:spPr bwMode="auto">
          <a:xfrm>
            <a:off x="3311680" y="4773652"/>
            <a:ext cx="3428494" cy="396599"/>
          </a:xfrm>
          <a:prstGeom prst="rect">
            <a:avLst/>
          </a:prstGeom>
        </p:spPr>
        <p:txBody>
          <a:bodyPr wrap="square">
            <a:spAutoFit/>
          </a:bodyPr>
          <a:lstStyle/>
          <a:p>
            <a:pPr>
              <a:defRPr/>
            </a:pPr>
            <a:r>
              <a:rPr lang="de-DE" sz="1000" dirty="0">
                <a:solidFill>
                  <a:srgbClr val="333333"/>
                </a:solidFill>
              </a:rPr>
              <a:t>Thyssen, C. &amp; </a:t>
            </a:r>
            <a:r>
              <a:rPr lang="de-DE" sz="1000" dirty="0" err="1">
                <a:solidFill>
                  <a:srgbClr val="333333"/>
                </a:solidFill>
              </a:rPr>
              <a:t>Jerger</a:t>
            </a:r>
            <a:r>
              <a:rPr lang="de-DE" sz="1000" dirty="0">
                <a:solidFill>
                  <a:srgbClr val="333333"/>
                </a:solidFill>
              </a:rPr>
              <a:t>, D.-S. (2023). Atmen Pflanzen auch nachts? Unterricht Biologie, 47(487), 44–45.</a:t>
            </a:r>
            <a:endParaRPr sz="1400" dirty="0"/>
          </a:p>
        </p:txBody>
      </p:sp>
      <p:sp>
        <p:nvSpPr>
          <p:cNvPr id="1593887076" name="Rectangle 3"/>
          <p:cNvSpPr/>
          <p:nvPr/>
        </p:nvSpPr>
        <p:spPr bwMode="auto">
          <a:xfrm>
            <a:off x="9584870" y="6296024"/>
            <a:ext cx="2607130" cy="400110"/>
          </a:xfrm>
          <a:prstGeom prst="rect">
            <a:avLst/>
          </a:prstGeom>
        </p:spPr>
        <p:txBody>
          <a:bodyPr wrap="square">
            <a:spAutoFit/>
          </a:bodyPr>
          <a:lstStyle/>
          <a:p>
            <a:pPr>
              <a:defRPr/>
            </a:pPr>
            <a:r>
              <a:rPr lang="de-DE" sz="1000">
                <a:solidFill>
                  <a:srgbClr val="333333"/>
                </a:solidFill>
              </a:rPr>
              <a:t>Eigenes Foto zu möglichem Versuchsaufbau.</a:t>
            </a:r>
            <a:br>
              <a:rPr lang="de-DE" sz="1000">
                <a:solidFill>
                  <a:srgbClr val="333333"/>
                </a:solidFill>
              </a:rPr>
            </a:br>
            <a:r>
              <a:rPr lang="de-DE" sz="1000">
                <a:solidFill>
                  <a:srgbClr val="333333"/>
                </a:solidFill>
              </a:rPr>
              <a:t>Lizensierung wie Gesamtmaterial</a:t>
            </a:r>
            <a:endParaRPr sz="1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19232788"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graphicFrame>
        <p:nvGraphicFramePr>
          <p:cNvPr id="2" name="Tabelle 2">
            <a:extLst>
              <a:ext uri="{FF2B5EF4-FFF2-40B4-BE49-F238E27FC236}">
                <a16:creationId xmlns:a16="http://schemas.microsoft.com/office/drawing/2014/main" id="{01D732B8-ED7B-46EE-90A9-EDFBC6E0063C}"/>
              </a:ext>
            </a:extLst>
          </p:cNvPr>
          <p:cNvGraphicFramePr>
            <a:graphicFrameLocks noGrp="1"/>
          </p:cNvGraphicFramePr>
          <p:nvPr>
            <p:extLst>
              <p:ext uri="{D42A27DB-BD31-4B8C-83A1-F6EECF244321}">
                <p14:modId xmlns:p14="http://schemas.microsoft.com/office/powerpoint/2010/main" val="3907284342"/>
              </p:ext>
            </p:extLst>
          </p:nvPr>
        </p:nvGraphicFramePr>
        <p:xfrm>
          <a:off x="569342" y="1829006"/>
          <a:ext cx="3949700" cy="370840"/>
        </p:xfrm>
        <a:graphic>
          <a:graphicData uri="http://schemas.openxmlformats.org/drawingml/2006/table">
            <a:tbl>
              <a:tblPr firstRow="1" bandRow="1">
                <a:tableStyleId>{073A0DAA-6AF3-43AB-8588-CEC1D06C72B9}</a:tableStyleId>
              </a:tblPr>
              <a:tblGrid>
                <a:gridCol w="3949700">
                  <a:extLst>
                    <a:ext uri="{9D8B030D-6E8A-4147-A177-3AD203B41FA5}">
                      <a16:colId xmlns:a16="http://schemas.microsoft.com/office/drawing/2014/main" val="785906014"/>
                    </a:ext>
                  </a:extLst>
                </a:gridCol>
              </a:tblGrid>
              <a:tr h="370840">
                <a:tc>
                  <a:txBody>
                    <a:bodyPr/>
                    <a:lstStyle/>
                    <a:p>
                      <a:r>
                        <a:rPr lang="de-DE" sz="1200" dirty="0"/>
                        <a:t>So geht der Versuch/ Arbeitsschritte</a:t>
                      </a:r>
                    </a:p>
                  </a:txBody>
                  <a:tcPr/>
                </a:tc>
                <a:extLst>
                  <a:ext uri="{0D108BD9-81ED-4DB2-BD59-A6C34878D82A}">
                    <a16:rowId xmlns:a16="http://schemas.microsoft.com/office/drawing/2014/main" val="1639344179"/>
                  </a:ext>
                </a:extLst>
              </a:tr>
            </a:tbl>
          </a:graphicData>
        </a:graphic>
      </p:graphicFrame>
      <p:sp>
        <p:nvSpPr>
          <p:cNvPr id="6" name="Textfeld 5">
            <a:extLst>
              <a:ext uri="{FF2B5EF4-FFF2-40B4-BE49-F238E27FC236}">
                <a16:creationId xmlns:a16="http://schemas.microsoft.com/office/drawing/2014/main" id="{46BFF17D-BD5F-4D59-80AA-341E67EBACA8}"/>
              </a:ext>
            </a:extLst>
          </p:cNvPr>
          <p:cNvSpPr txBox="1"/>
          <p:nvPr/>
        </p:nvSpPr>
        <p:spPr>
          <a:xfrm>
            <a:off x="6096000" y="6438900"/>
            <a:ext cx="6096000" cy="246221"/>
          </a:xfrm>
          <a:prstGeom prst="rect">
            <a:avLst/>
          </a:prstGeom>
          <a:noFill/>
        </p:spPr>
        <p:txBody>
          <a:bodyPr wrap="square">
            <a:spAutoFit/>
          </a:bodyPr>
          <a:lstStyle/>
          <a:p>
            <a:pPr>
              <a:defRPr/>
            </a:pPr>
            <a:r>
              <a:rPr lang="de-DE" sz="1000" dirty="0">
                <a:solidFill>
                  <a:srgbClr val="333333"/>
                </a:solidFill>
              </a:rPr>
              <a:t>Basiert auf: Thyssen, C. &amp; </a:t>
            </a:r>
            <a:r>
              <a:rPr lang="de-DE" sz="1000" dirty="0" err="1">
                <a:solidFill>
                  <a:srgbClr val="333333"/>
                </a:solidFill>
              </a:rPr>
              <a:t>Jerger</a:t>
            </a:r>
            <a:r>
              <a:rPr lang="de-DE" sz="1000" dirty="0">
                <a:solidFill>
                  <a:srgbClr val="333333"/>
                </a:solidFill>
              </a:rPr>
              <a:t>, D.-S. (2023). Atmen Pflanzen auch nachts? Unterricht Biologie, 47(487), 44–45.</a:t>
            </a:r>
            <a:endParaRPr lang="de-DE" sz="14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431248639"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graphicFrame>
        <p:nvGraphicFramePr>
          <p:cNvPr id="4" name="Tabelle 2">
            <a:extLst>
              <a:ext uri="{FF2B5EF4-FFF2-40B4-BE49-F238E27FC236}">
                <a16:creationId xmlns:a16="http://schemas.microsoft.com/office/drawing/2014/main" id="{FD2C8D54-6D18-45F9-B26D-68635B28A987}"/>
              </a:ext>
            </a:extLst>
          </p:cNvPr>
          <p:cNvGraphicFramePr>
            <a:graphicFrameLocks noGrp="1"/>
          </p:cNvGraphicFramePr>
          <p:nvPr>
            <p:extLst>
              <p:ext uri="{D42A27DB-BD31-4B8C-83A1-F6EECF244321}">
                <p14:modId xmlns:p14="http://schemas.microsoft.com/office/powerpoint/2010/main" val="1134823717"/>
              </p:ext>
            </p:extLst>
          </p:nvPr>
        </p:nvGraphicFramePr>
        <p:xfrm>
          <a:off x="569342" y="1829006"/>
          <a:ext cx="3949700" cy="1940560"/>
        </p:xfrm>
        <a:graphic>
          <a:graphicData uri="http://schemas.openxmlformats.org/drawingml/2006/table">
            <a:tbl>
              <a:tblPr firstRow="1" bandRow="1">
                <a:tableStyleId>{073A0DAA-6AF3-43AB-8588-CEC1D06C72B9}</a:tableStyleId>
              </a:tblPr>
              <a:tblGrid>
                <a:gridCol w="3949700">
                  <a:extLst>
                    <a:ext uri="{9D8B030D-6E8A-4147-A177-3AD203B41FA5}">
                      <a16:colId xmlns:a16="http://schemas.microsoft.com/office/drawing/2014/main" val="785906014"/>
                    </a:ext>
                  </a:extLst>
                </a:gridCol>
              </a:tblGrid>
              <a:tr h="370840">
                <a:tc>
                  <a:txBody>
                    <a:bodyPr/>
                    <a:lstStyle/>
                    <a:p>
                      <a:r>
                        <a:rPr lang="de-DE" sz="1200" dirty="0"/>
                        <a:t>So geht der Versuch/ Arbeitsschritte</a:t>
                      </a:r>
                    </a:p>
                  </a:txBody>
                  <a:tcPr/>
                </a:tc>
                <a:extLst>
                  <a:ext uri="{0D108BD9-81ED-4DB2-BD59-A6C34878D82A}">
                    <a16:rowId xmlns:a16="http://schemas.microsoft.com/office/drawing/2014/main" val="1639344179"/>
                  </a:ext>
                </a:extLst>
              </a:tr>
              <a:tr h="370840">
                <a:tc>
                  <a:txBody>
                    <a:bodyPr/>
                    <a:lstStyle/>
                    <a:p>
                      <a:r>
                        <a:rPr lang="de-DE" sz="1200" dirty="0"/>
                        <a:t>Platziere die Pflanze und die Sensoren der </a:t>
                      </a:r>
                      <a:r>
                        <a:rPr lang="de-DE" sz="1200" dirty="0" err="1"/>
                        <a:t>senseBox</a:t>
                      </a:r>
                      <a:r>
                        <a:rPr lang="de-DE" sz="1200" dirty="0"/>
                        <a:t> in der Plastikbox</a:t>
                      </a:r>
                    </a:p>
                  </a:txBody>
                  <a:tcPr/>
                </a:tc>
                <a:extLst>
                  <a:ext uri="{0D108BD9-81ED-4DB2-BD59-A6C34878D82A}">
                    <a16:rowId xmlns:a16="http://schemas.microsoft.com/office/drawing/2014/main" val="3447156595"/>
                  </a:ext>
                </a:extLst>
              </a:tr>
              <a:tr h="370840">
                <a:tc>
                  <a:txBody>
                    <a:bodyPr/>
                    <a:lstStyle/>
                    <a:p>
                      <a:r>
                        <a:rPr lang="de-DE" sz="1200" dirty="0"/>
                        <a:t>Verschließe die Plastikbox</a:t>
                      </a:r>
                    </a:p>
                  </a:txBody>
                  <a:tcPr/>
                </a:tc>
                <a:extLst>
                  <a:ext uri="{0D108BD9-81ED-4DB2-BD59-A6C34878D82A}">
                    <a16:rowId xmlns:a16="http://schemas.microsoft.com/office/drawing/2014/main" val="703279490"/>
                  </a:ext>
                </a:extLst>
              </a:tr>
              <a:tr h="370840">
                <a:tc>
                  <a:txBody>
                    <a:bodyPr/>
                    <a:lstStyle/>
                    <a:p>
                      <a:r>
                        <a:rPr lang="de-DE" sz="1200" dirty="0"/>
                        <a:t>Starte die Messung</a:t>
                      </a:r>
                    </a:p>
                  </a:txBody>
                  <a:tcPr>
                    <a:solidFill>
                      <a:srgbClr val="00B050"/>
                    </a:solidFill>
                  </a:tcPr>
                </a:tc>
                <a:extLst>
                  <a:ext uri="{0D108BD9-81ED-4DB2-BD59-A6C34878D82A}">
                    <a16:rowId xmlns:a16="http://schemas.microsoft.com/office/drawing/2014/main" val="2619424057"/>
                  </a:ext>
                </a:extLst>
              </a:tr>
              <a:tr h="370840">
                <a:tc>
                  <a:txBody>
                    <a:bodyPr/>
                    <a:lstStyle/>
                    <a:p>
                      <a:r>
                        <a:rPr lang="de-DE" sz="1200" dirty="0" err="1"/>
                        <a:t>Lies</a:t>
                      </a:r>
                      <a:r>
                        <a:rPr lang="de-DE" sz="1200" dirty="0"/>
                        <a:t> die Messungen vom Display ab</a:t>
                      </a:r>
                    </a:p>
                  </a:txBody>
                  <a:tcPr>
                    <a:solidFill>
                      <a:srgbClr val="00B050"/>
                    </a:solidFill>
                  </a:tcPr>
                </a:tc>
                <a:extLst>
                  <a:ext uri="{0D108BD9-81ED-4DB2-BD59-A6C34878D82A}">
                    <a16:rowId xmlns:a16="http://schemas.microsoft.com/office/drawing/2014/main" val="3775879045"/>
                  </a:ext>
                </a:extLst>
              </a:tr>
            </a:tbl>
          </a:graphicData>
        </a:graphic>
      </p:graphicFrame>
      <p:sp>
        <p:nvSpPr>
          <p:cNvPr id="5" name="Textfeld 4">
            <a:extLst>
              <a:ext uri="{FF2B5EF4-FFF2-40B4-BE49-F238E27FC236}">
                <a16:creationId xmlns:a16="http://schemas.microsoft.com/office/drawing/2014/main" id="{4030AEE6-3DF6-4884-AEFB-2F8A51490A46}"/>
              </a:ext>
            </a:extLst>
          </p:cNvPr>
          <p:cNvSpPr txBox="1"/>
          <p:nvPr/>
        </p:nvSpPr>
        <p:spPr bwMode="auto">
          <a:xfrm>
            <a:off x="6096000" y="6438900"/>
            <a:ext cx="6096000" cy="246221"/>
          </a:xfrm>
          <a:prstGeom prst="rect">
            <a:avLst/>
          </a:prstGeom>
          <a:noFill/>
        </p:spPr>
        <p:txBody>
          <a:bodyPr wrap="square">
            <a:spAutoFit/>
          </a:bodyPr>
          <a:lstStyle/>
          <a:p>
            <a:pPr>
              <a:defRPr/>
            </a:pPr>
            <a:r>
              <a:rPr lang="de-DE" sz="1000" dirty="0">
                <a:solidFill>
                  <a:srgbClr val="333333"/>
                </a:solidFill>
              </a:rPr>
              <a:t>Basiert auf: Thyssen, C. &amp; </a:t>
            </a:r>
            <a:r>
              <a:rPr lang="de-DE" sz="1000" dirty="0" err="1">
                <a:solidFill>
                  <a:srgbClr val="333333"/>
                </a:solidFill>
              </a:rPr>
              <a:t>Jerger</a:t>
            </a:r>
            <a:r>
              <a:rPr lang="de-DE" sz="1000" dirty="0">
                <a:solidFill>
                  <a:srgbClr val="333333"/>
                </a:solidFill>
              </a:rPr>
              <a:t>, D.-S. (2023). Atmen Pflanzen auch nachts? Unterricht Biologie, 47(487), 44–45.</a:t>
            </a:r>
            <a:endParaRPr lang="de-DE" sz="1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69919888"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graphicFrame>
        <p:nvGraphicFramePr>
          <p:cNvPr id="4" name="Tabelle 2">
            <a:extLst>
              <a:ext uri="{FF2B5EF4-FFF2-40B4-BE49-F238E27FC236}">
                <a16:creationId xmlns:a16="http://schemas.microsoft.com/office/drawing/2014/main" id="{50719F16-4AC3-46BD-829D-050472A2BF21}"/>
              </a:ext>
            </a:extLst>
          </p:cNvPr>
          <p:cNvGraphicFramePr>
            <a:graphicFrameLocks noGrp="1"/>
          </p:cNvGraphicFramePr>
          <p:nvPr>
            <p:extLst>
              <p:ext uri="{D42A27DB-BD31-4B8C-83A1-F6EECF244321}">
                <p14:modId xmlns:p14="http://schemas.microsoft.com/office/powerpoint/2010/main" val="3622625472"/>
              </p:ext>
            </p:extLst>
          </p:nvPr>
        </p:nvGraphicFramePr>
        <p:xfrm>
          <a:off x="502667" y="1484784"/>
          <a:ext cx="3949700" cy="5277914"/>
        </p:xfrm>
        <a:graphic>
          <a:graphicData uri="http://schemas.openxmlformats.org/drawingml/2006/table">
            <a:tbl>
              <a:tblPr firstRow="1" bandRow="1">
                <a:tableStyleId>{073A0DAA-6AF3-43AB-8588-CEC1D06C72B9}</a:tableStyleId>
              </a:tblPr>
              <a:tblGrid>
                <a:gridCol w="3949700">
                  <a:extLst>
                    <a:ext uri="{9D8B030D-6E8A-4147-A177-3AD203B41FA5}">
                      <a16:colId xmlns:a16="http://schemas.microsoft.com/office/drawing/2014/main" val="785906014"/>
                    </a:ext>
                  </a:extLst>
                </a:gridCol>
              </a:tblGrid>
              <a:tr h="370840">
                <a:tc>
                  <a:txBody>
                    <a:bodyPr/>
                    <a:lstStyle/>
                    <a:p>
                      <a:r>
                        <a:rPr lang="de-DE" sz="1200" dirty="0"/>
                        <a:t>So geht der Versuch/ Arbeitsschritte</a:t>
                      </a:r>
                    </a:p>
                  </a:txBody>
                  <a:tcPr/>
                </a:tc>
                <a:extLst>
                  <a:ext uri="{0D108BD9-81ED-4DB2-BD59-A6C34878D82A}">
                    <a16:rowId xmlns:a16="http://schemas.microsoft.com/office/drawing/2014/main" val="1639344179"/>
                  </a:ext>
                </a:extLst>
              </a:tr>
              <a:tr h="370840">
                <a:tc>
                  <a:txBody>
                    <a:bodyPr/>
                    <a:lstStyle/>
                    <a:p>
                      <a:r>
                        <a:rPr lang="de-DE" sz="1200" dirty="0"/>
                        <a:t>Platziere die Pflanze und die Sensoren der </a:t>
                      </a:r>
                      <a:r>
                        <a:rPr lang="de-DE" sz="1200" dirty="0" err="1"/>
                        <a:t>senseBox</a:t>
                      </a:r>
                      <a:r>
                        <a:rPr lang="de-DE" sz="1200" dirty="0"/>
                        <a:t> in der Plastikbox</a:t>
                      </a:r>
                    </a:p>
                  </a:txBody>
                  <a:tcPr/>
                </a:tc>
                <a:extLst>
                  <a:ext uri="{0D108BD9-81ED-4DB2-BD59-A6C34878D82A}">
                    <a16:rowId xmlns:a16="http://schemas.microsoft.com/office/drawing/2014/main" val="3447156595"/>
                  </a:ext>
                </a:extLst>
              </a:tr>
              <a:tr h="370840">
                <a:tc>
                  <a:txBody>
                    <a:bodyPr/>
                    <a:lstStyle/>
                    <a:p>
                      <a:r>
                        <a:rPr lang="de-DE" sz="1200" dirty="0"/>
                        <a:t>Verschließe die Plastikbox</a:t>
                      </a:r>
                    </a:p>
                  </a:txBody>
                  <a:tcPr/>
                </a:tc>
                <a:extLst>
                  <a:ext uri="{0D108BD9-81ED-4DB2-BD59-A6C34878D82A}">
                    <a16:rowId xmlns:a16="http://schemas.microsoft.com/office/drawing/2014/main" val="703279490"/>
                  </a:ext>
                </a:extLst>
              </a:tr>
              <a:tr h="370634">
                <a:tc>
                  <a:txBody>
                    <a:bodyPr/>
                    <a:lstStyle/>
                    <a:p>
                      <a:r>
                        <a:rPr lang="de-DE" sz="1200" dirty="0"/>
                        <a:t>Starte die Messung</a:t>
                      </a:r>
                    </a:p>
                  </a:txBody>
                  <a:tcPr>
                    <a:solidFill>
                      <a:srgbClr val="00B050"/>
                    </a:solidFill>
                  </a:tcPr>
                </a:tc>
                <a:extLst>
                  <a:ext uri="{0D108BD9-81ED-4DB2-BD59-A6C34878D82A}">
                    <a16:rowId xmlns:a16="http://schemas.microsoft.com/office/drawing/2014/main" val="2619424057"/>
                  </a:ext>
                </a:extLst>
              </a:tr>
              <a:tr h="370840">
                <a:tc>
                  <a:txBody>
                    <a:bodyPr/>
                    <a:lstStyle/>
                    <a:p>
                      <a:r>
                        <a:rPr lang="de-DE" sz="1200" dirty="0" err="1"/>
                        <a:t>Lies</a:t>
                      </a:r>
                      <a:r>
                        <a:rPr lang="de-DE" sz="1200" dirty="0"/>
                        <a:t> die Messungen vom Display ab</a:t>
                      </a:r>
                    </a:p>
                  </a:txBody>
                  <a:tcPr>
                    <a:solidFill>
                      <a:srgbClr val="00B050"/>
                    </a:solidFill>
                  </a:tcPr>
                </a:tc>
                <a:extLst>
                  <a:ext uri="{0D108BD9-81ED-4DB2-BD59-A6C34878D82A}">
                    <a16:rowId xmlns:a16="http://schemas.microsoft.com/office/drawing/2014/main" val="3775879045"/>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2711141624"/>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3900411759"/>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2117771296"/>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2030450645"/>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1783270784"/>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2593618216"/>
                  </a:ext>
                </a:extLst>
              </a:tr>
              <a:tr h="370840">
                <a:tc>
                  <a:txBody>
                    <a:bodyPr/>
                    <a:lstStyle/>
                    <a:p>
                      <a:r>
                        <a:rPr lang="de-DE" sz="1200" dirty="0"/>
                        <a:t>…</a:t>
                      </a:r>
                    </a:p>
                  </a:txBody>
                  <a:tcPr/>
                </a:tc>
                <a:extLst>
                  <a:ext uri="{0D108BD9-81ED-4DB2-BD59-A6C34878D82A}">
                    <a16:rowId xmlns:a16="http://schemas.microsoft.com/office/drawing/2014/main" val="2690512061"/>
                  </a:ext>
                </a:extLst>
              </a:tr>
              <a:tr h="370840">
                <a:tc>
                  <a:txBody>
                    <a:bodyPr/>
                    <a:lstStyle/>
                    <a:p>
                      <a:r>
                        <a:rPr lang="de-DE" sz="1200" dirty="0"/>
                        <a:t>Ende der Messung</a:t>
                      </a:r>
                    </a:p>
                  </a:txBody>
                  <a:tcPr>
                    <a:solidFill>
                      <a:srgbClr val="00B050"/>
                    </a:solidFill>
                  </a:tcPr>
                </a:tc>
                <a:extLst>
                  <a:ext uri="{0D108BD9-81ED-4DB2-BD59-A6C34878D82A}">
                    <a16:rowId xmlns:a16="http://schemas.microsoft.com/office/drawing/2014/main" val="932739045"/>
                  </a:ext>
                </a:extLst>
              </a:tr>
              <a:tr h="370840">
                <a:tc>
                  <a:txBody>
                    <a:bodyPr/>
                    <a:lstStyle/>
                    <a:p>
                      <a:r>
                        <a:rPr lang="de-DE" sz="1200" dirty="0"/>
                        <a:t>Ende des Versuchs</a:t>
                      </a:r>
                    </a:p>
                  </a:txBody>
                  <a:tcPr>
                    <a:solidFill>
                      <a:srgbClr val="00B050"/>
                    </a:solidFill>
                  </a:tcPr>
                </a:tc>
                <a:extLst>
                  <a:ext uri="{0D108BD9-81ED-4DB2-BD59-A6C34878D82A}">
                    <a16:rowId xmlns:a16="http://schemas.microsoft.com/office/drawing/2014/main" val="216969351"/>
                  </a:ext>
                </a:extLst>
              </a:tr>
            </a:tbl>
          </a:graphicData>
        </a:graphic>
      </p:graphicFrame>
      <p:sp>
        <p:nvSpPr>
          <p:cNvPr id="5" name="Textfeld 4">
            <a:extLst>
              <a:ext uri="{FF2B5EF4-FFF2-40B4-BE49-F238E27FC236}">
                <a16:creationId xmlns:a16="http://schemas.microsoft.com/office/drawing/2014/main" id="{56243513-B387-41B2-9BB3-EB1A1331C1FF}"/>
              </a:ext>
            </a:extLst>
          </p:cNvPr>
          <p:cNvSpPr txBox="1"/>
          <p:nvPr/>
        </p:nvSpPr>
        <p:spPr bwMode="auto">
          <a:xfrm>
            <a:off x="6096000" y="6438900"/>
            <a:ext cx="6096000" cy="246221"/>
          </a:xfrm>
          <a:prstGeom prst="rect">
            <a:avLst/>
          </a:prstGeom>
          <a:noFill/>
        </p:spPr>
        <p:txBody>
          <a:bodyPr wrap="square">
            <a:spAutoFit/>
          </a:bodyPr>
          <a:lstStyle/>
          <a:p>
            <a:pPr>
              <a:defRPr/>
            </a:pPr>
            <a:r>
              <a:rPr lang="de-DE" sz="1000" dirty="0">
                <a:solidFill>
                  <a:srgbClr val="333333"/>
                </a:solidFill>
              </a:rPr>
              <a:t>Basiert auf: Thyssen, C. &amp; </a:t>
            </a:r>
            <a:r>
              <a:rPr lang="de-DE" sz="1000" dirty="0" err="1">
                <a:solidFill>
                  <a:srgbClr val="333333"/>
                </a:solidFill>
              </a:rPr>
              <a:t>Jerger</a:t>
            </a:r>
            <a:r>
              <a:rPr lang="de-DE" sz="1000" dirty="0">
                <a:solidFill>
                  <a:srgbClr val="333333"/>
                </a:solidFill>
              </a:rPr>
              <a:t>, D.-S. (2023). Atmen Pflanzen auch nachts? Unterricht Biologie, 47(487), 44–45.</a:t>
            </a:r>
            <a:endParaRPr lang="de-DE" sz="1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84384921"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graphicFrame>
        <p:nvGraphicFramePr>
          <p:cNvPr id="5" name="Tabelle 2">
            <a:extLst>
              <a:ext uri="{FF2B5EF4-FFF2-40B4-BE49-F238E27FC236}">
                <a16:creationId xmlns:a16="http://schemas.microsoft.com/office/drawing/2014/main" id="{C7A48613-39B7-4171-80EB-D1466B863B55}"/>
              </a:ext>
            </a:extLst>
          </p:cNvPr>
          <p:cNvGraphicFramePr>
            <a:graphicFrameLocks noGrp="1"/>
          </p:cNvGraphicFramePr>
          <p:nvPr>
            <p:extLst>
              <p:ext uri="{D42A27DB-BD31-4B8C-83A1-F6EECF244321}">
                <p14:modId xmlns:p14="http://schemas.microsoft.com/office/powerpoint/2010/main" val="158131688"/>
              </p:ext>
            </p:extLst>
          </p:nvPr>
        </p:nvGraphicFramePr>
        <p:xfrm>
          <a:off x="502667" y="1484784"/>
          <a:ext cx="3949700" cy="5277914"/>
        </p:xfrm>
        <a:graphic>
          <a:graphicData uri="http://schemas.openxmlformats.org/drawingml/2006/table">
            <a:tbl>
              <a:tblPr firstRow="1" bandRow="1">
                <a:tableStyleId>{073A0DAA-6AF3-43AB-8588-CEC1D06C72B9}</a:tableStyleId>
              </a:tblPr>
              <a:tblGrid>
                <a:gridCol w="3949700">
                  <a:extLst>
                    <a:ext uri="{9D8B030D-6E8A-4147-A177-3AD203B41FA5}">
                      <a16:colId xmlns:a16="http://schemas.microsoft.com/office/drawing/2014/main" val="785906014"/>
                    </a:ext>
                  </a:extLst>
                </a:gridCol>
              </a:tblGrid>
              <a:tr h="370840">
                <a:tc>
                  <a:txBody>
                    <a:bodyPr/>
                    <a:lstStyle/>
                    <a:p>
                      <a:r>
                        <a:rPr lang="de-DE" sz="1200" dirty="0"/>
                        <a:t>So geht der Versuch/ Arbeitsschritte</a:t>
                      </a:r>
                    </a:p>
                  </a:txBody>
                  <a:tcPr/>
                </a:tc>
                <a:extLst>
                  <a:ext uri="{0D108BD9-81ED-4DB2-BD59-A6C34878D82A}">
                    <a16:rowId xmlns:a16="http://schemas.microsoft.com/office/drawing/2014/main" val="1639344179"/>
                  </a:ext>
                </a:extLst>
              </a:tr>
              <a:tr h="370840">
                <a:tc>
                  <a:txBody>
                    <a:bodyPr/>
                    <a:lstStyle/>
                    <a:p>
                      <a:r>
                        <a:rPr lang="de-DE" sz="1200" dirty="0"/>
                        <a:t>Platziere die Pflanze und die Sensoren der </a:t>
                      </a:r>
                      <a:r>
                        <a:rPr lang="de-DE" sz="1200" dirty="0" err="1"/>
                        <a:t>senseBox</a:t>
                      </a:r>
                      <a:r>
                        <a:rPr lang="de-DE" sz="1200" dirty="0"/>
                        <a:t> in der Plastikbox</a:t>
                      </a:r>
                    </a:p>
                  </a:txBody>
                  <a:tcPr/>
                </a:tc>
                <a:extLst>
                  <a:ext uri="{0D108BD9-81ED-4DB2-BD59-A6C34878D82A}">
                    <a16:rowId xmlns:a16="http://schemas.microsoft.com/office/drawing/2014/main" val="3447156595"/>
                  </a:ext>
                </a:extLst>
              </a:tr>
              <a:tr h="370840">
                <a:tc>
                  <a:txBody>
                    <a:bodyPr/>
                    <a:lstStyle/>
                    <a:p>
                      <a:r>
                        <a:rPr lang="de-DE" sz="1200" dirty="0"/>
                        <a:t>Verschließe die Plastikbox</a:t>
                      </a:r>
                    </a:p>
                  </a:txBody>
                  <a:tcPr/>
                </a:tc>
                <a:extLst>
                  <a:ext uri="{0D108BD9-81ED-4DB2-BD59-A6C34878D82A}">
                    <a16:rowId xmlns:a16="http://schemas.microsoft.com/office/drawing/2014/main" val="703279490"/>
                  </a:ext>
                </a:extLst>
              </a:tr>
              <a:tr h="370634">
                <a:tc>
                  <a:txBody>
                    <a:bodyPr/>
                    <a:lstStyle/>
                    <a:p>
                      <a:r>
                        <a:rPr lang="de-DE" sz="1200" dirty="0"/>
                        <a:t>Starte die Messung</a:t>
                      </a:r>
                    </a:p>
                  </a:txBody>
                  <a:tcPr>
                    <a:solidFill>
                      <a:srgbClr val="00B050"/>
                    </a:solidFill>
                  </a:tcPr>
                </a:tc>
                <a:extLst>
                  <a:ext uri="{0D108BD9-81ED-4DB2-BD59-A6C34878D82A}">
                    <a16:rowId xmlns:a16="http://schemas.microsoft.com/office/drawing/2014/main" val="2619424057"/>
                  </a:ext>
                </a:extLst>
              </a:tr>
              <a:tr h="370840">
                <a:tc>
                  <a:txBody>
                    <a:bodyPr/>
                    <a:lstStyle/>
                    <a:p>
                      <a:r>
                        <a:rPr lang="de-DE" sz="1200" dirty="0" err="1"/>
                        <a:t>Lies</a:t>
                      </a:r>
                      <a:r>
                        <a:rPr lang="de-DE" sz="1200" dirty="0"/>
                        <a:t> die Messungen vom Display ab</a:t>
                      </a:r>
                    </a:p>
                  </a:txBody>
                  <a:tcPr>
                    <a:solidFill>
                      <a:srgbClr val="00B050"/>
                    </a:solidFill>
                  </a:tcPr>
                </a:tc>
                <a:extLst>
                  <a:ext uri="{0D108BD9-81ED-4DB2-BD59-A6C34878D82A}">
                    <a16:rowId xmlns:a16="http://schemas.microsoft.com/office/drawing/2014/main" val="3775879045"/>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2711141624"/>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3900411759"/>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2117771296"/>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2030450645"/>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1783270784"/>
                  </a:ext>
                </a:extLst>
              </a:tr>
              <a:tr h="370840">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2593618216"/>
                  </a:ext>
                </a:extLst>
              </a:tr>
              <a:tr h="370840">
                <a:tc>
                  <a:txBody>
                    <a:bodyPr/>
                    <a:lstStyle/>
                    <a:p>
                      <a:r>
                        <a:rPr lang="de-DE" sz="1200" dirty="0"/>
                        <a:t>…</a:t>
                      </a:r>
                    </a:p>
                  </a:txBody>
                  <a:tcPr/>
                </a:tc>
                <a:extLst>
                  <a:ext uri="{0D108BD9-81ED-4DB2-BD59-A6C34878D82A}">
                    <a16:rowId xmlns:a16="http://schemas.microsoft.com/office/drawing/2014/main" val="2690512061"/>
                  </a:ext>
                </a:extLst>
              </a:tr>
              <a:tr h="370840">
                <a:tc>
                  <a:txBody>
                    <a:bodyPr/>
                    <a:lstStyle/>
                    <a:p>
                      <a:r>
                        <a:rPr lang="de-DE" sz="1200" dirty="0"/>
                        <a:t>Ende der Messung</a:t>
                      </a:r>
                    </a:p>
                  </a:txBody>
                  <a:tcPr>
                    <a:solidFill>
                      <a:srgbClr val="00B050"/>
                    </a:solidFill>
                  </a:tcPr>
                </a:tc>
                <a:extLst>
                  <a:ext uri="{0D108BD9-81ED-4DB2-BD59-A6C34878D82A}">
                    <a16:rowId xmlns:a16="http://schemas.microsoft.com/office/drawing/2014/main" val="932739045"/>
                  </a:ext>
                </a:extLst>
              </a:tr>
              <a:tr h="370840">
                <a:tc>
                  <a:txBody>
                    <a:bodyPr/>
                    <a:lstStyle/>
                    <a:p>
                      <a:r>
                        <a:rPr lang="de-DE" sz="1200" dirty="0"/>
                        <a:t>Ende des Versuchs</a:t>
                      </a:r>
                    </a:p>
                  </a:txBody>
                  <a:tcPr>
                    <a:solidFill>
                      <a:srgbClr val="00B050"/>
                    </a:solidFill>
                  </a:tcPr>
                </a:tc>
                <a:extLst>
                  <a:ext uri="{0D108BD9-81ED-4DB2-BD59-A6C34878D82A}">
                    <a16:rowId xmlns:a16="http://schemas.microsoft.com/office/drawing/2014/main" val="216969351"/>
                  </a:ext>
                </a:extLst>
              </a:tr>
            </a:tbl>
          </a:graphicData>
        </a:graphic>
      </p:graphicFrame>
      <p:graphicFrame>
        <p:nvGraphicFramePr>
          <p:cNvPr id="6" name="Tabelle 2">
            <a:extLst>
              <a:ext uri="{FF2B5EF4-FFF2-40B4-BE49-F238E27FC236}">
                <a16:creationId xmlns:a16="http://schemas.microsoft.com/office/drawing/2014/main" id="{8680BFBD-8DB2-4B7D-B80A-E09CBC258393}"/>
              </a:ext>
            </a:extLst>
          </p:cNvPr>
          <p:cNvGraphicFramePr>
            <a:graphicFrameLocks noGrp="1"/>
          </p:cNvGraphicFramePr>
          <p:nvPr>
            <p:extLst>
              <p:ext uri="{D42A27DB-BD31-4B8C-83A1-F6EECF244321}">
                <p14:modId xmlns:p14="http://schemas.microsoft.com/office/powerpoint/2010/main" val="670838694"/>
              </p:ext>
            </p:extLst>
          </p:nvPr>
        </p:nvGraphicFramePr>
        <p:xfrm>
          <a:off x="4676586" y="3788296"/>
          <a:ext cx="3949700" cy="1569514"/>
        </p:xfrm>
        <a:graphic>
          <a:graphicData uri="http://schemas.openxmlformats.org/drawingml/2006/table">
            <a:tbl>
              <a:tblPr firstRow="1" bandRow="1">
                <a:tableStyleId>{073A0DAA-6AF3-43AB-8588-CEC1D06C72B9}</a:tableStyleId>
              </a:tblPr>
              <a:tblGrid>
                <a:gridCol w="3949700">
                  <a:extLst>
                    <a:ext uri="{9D8B030D-6E8A-4147-A177-3AD203B41FA5}">
                      <a16:colId xmlns:a16="http://schemas.microsoft.com/office/drawing/2014/main" val="785906014"/>
                    </a:ext>
                  </a:extLst>
                </a:gridCol>
              </a:tblGrid>
              <a:tr h="370840">
                <a:tc>
                  <a:txBody>
                    <a:bodyPr/>
                    <a:lstStyle/>
                    <a:p>
                      <a:r>
                        <a:rPr lang="de-DE" sz="1200" dirty="0"/>
                        <a:t>Berechnung der Wiederholungen</a:t>
                      </a:r>
                    </a:p>
                  </a:txBody>
                  <a:tcPr/>
                </a:tc>
                <a:extLst>
                  <a:ext uri="{0D108BD9-81ED-4DB2-BD59-A6C34878D82A}">
                    <a16:rowId xmlns:a16="http://schemas.microsoft.com/office/drawing/2014/main" val="1639344179"/>
                  </a:ext>
                </a:extLst>
              </a:tr>
              <a:tr h="370840">
                <a:tc>
                  <a:txBody>
                    <a:bodyPr/>
                    <a:lstStyle/>
                    <a:p>
                      <a:r>
                        <a:rPr lang="de-DE" sz="1200" dirty="0"/>
                        <a:t>Insgesamt 120 Wiederholungen (10 Stunden a 12 Messungen) Schleife mit den Schritten:</a:t>
                      </a:r>
                    </a:p>
                  </a:txBody>
                  <a:tcPr/>
                </a:tc>
                <a:extLst>
                  <a:ext uri="{0D108BD9-81ED-4DB2-BD59-A6C34878D82A}">
                    <a16:rowId xmlns:a16="http://schemas.microsoft.com/office/drawing/2014/main" val="3447156595"/>
                  </a:ext>
                </a:extLst>
              </a:tr>
              <a:tr h="370840">
                <a:tc>
                  <a:txBody>
                    <a:bodyPr/>
                    <a:lstStyle/>
                    <a:p>
                      <a:r>
                        <a:rPr lang="de-DE" sz="1200" dirty="0"/>
                        <a:t>Warte 5 Minuten</a:t>
                      </a:r>
                    </a:p>
                  </a:txBody>
                  <a:tcPr>
                    <a:solidFill>
                      <a:schemeClr val="accent2">
                        <a:lumMod val="60000"/>
                        <a:lumOff val="40000"/>
                      </a:schemeClr>
                    </a:solidFill>
                  </a:tcPr>
                </a:tc>
                <a:extLst>
                  <a:ext uri="{0D108BD9-81ED-4DB2-BD59-A6C34878D82A}">
                    <a16:rowId xmlns:a16="http://schemas.microsoft.com/office/drawing/2014/main" val="703279490"/>
                  </a:ext>
                </a:extLst>
              </a:tr>
              <a:tr h="370634">
                <a:tc>
                  <a:txBody>
                    <a:bodyPr/>
                    <a:lstStyle/>
                    <a:p>
                      <a:r>
                        <a:rPr lang="de-DE" sz="1200" dirty="0" err="1"/>
                        <a:t>Lies</a:t>
                      </a:r>
                      <a:r>
                        <a:rPr lang="de-DE" sz="1200" dirty="0"/>
                        <a:t> die Werte ab und trage die Daten ein </a:t>
                      </a:r>
                    </a:p>
                  </a:txBody>
                  <a:tcPr>
                    <a:solidFill>
                      <a:schemeClr val="accent2">
                        <a:lumMod val="60000"/>
                        <a:lumOff val="40000"/>
                      </a:schemeClr>
                    </a:solidFill>
                  </a:tcPr>
                </a:tc>
                <a:extLst>
                  <a:ext uri="{0D108BD9-81ED-4DB2-BD59-A6C34878D82A}">
                    <a16:rowId xmlns:a16="http://schemas.microsoft.com/office/drawing/2014/main" val="2619424057"/>
                  </a:ext>
                </a:extLst>
              </a:tr>
            </a:tbl>
          </a:graphicData>
        </a:graphic>
      </p:graphicFrame>
      <p:graphicFrame>
        <p:nvGraphicFramePr>
          <p:cNvPr id="7" name="Tabelle 2">
            <a:extLst>
              <a:ext uri="{FF2B5EF4-FFF2-40B4-BE49-F238E27FC236}">
                <a16:creationId xmlns:a16="http://schemas.microsoft.com/office/drawing/2014/main" id="{15F46B9E-2899-494F-80A7-69D1C8002484}"/>
              </a:ext>
            </a:extLst>
          </p:cNvPr>
          <p:cNvGraphicFramePr>
            <a:graphicFrameLocks noGrp="1"/>
          </p:cNvGraphicFramePr>
          <p:nvPr>
            <p:extLst>
              <p:ext uri="{D42A27DB-BD31-4B8C-83A1-F6EECF244321}">
                <p14:modId xmlns:p14="http://schemas.microsoft.com/office/powerpoint/2010/main" val="3997939043"/>
              </p:ext>
            </p:extLst>
          </p:nvPr>
        </p:nvGraphicFramePr>
        <p:xfrm>
          <a:off x="8937625" y="1980092"/>
          <a:ext cx="2873375" cy="457200"/>
        </p:xfrm>
        <a:graphic>
          <a:graphicData uri="http://schemas.openxmlformats.org/drawingml/2006/table">
            <a:tbl>
              <a:tblPr firstRow="1" bandRow="1">
                <a:tableStyleId>{073A0DAA-6AF3-43AB-8588-CEC1D06C72B9}</a:tableStyleId>
              </a:tblPr>
              <a:tblGrid>
                <a:gridCol w="2873375">
                  <a:extLst>
                    <a:ext uri="{9D8B030D-6E8A-4147-A177-3AD203B41FA5}">
                      <a16:colId xmlns:a16="http://schemas.microsoft.com/office/drawing/2014/main" val="785906014"/>
                    </a:ext>
                  </a:extLst>
                </a:gridCol>
              </a:tblGrid>
              <a:tr h="0">
                <a:tc>
                  <a:txBody>
                    <a:bodyPr/>
                    <a:lstStyle/>
                    <a:p>
                      <a:r>
                        <a:rPr lang="de-DE" sz="1200" dirty="0"/>
                        <a:t>Möglicher Programmcode mit </a:t>
                      </a:r>
                      <a:r>
                        <a:rPr lang="de-DE" sz="1200" dirty="0" err="1"/>
                        <a:t>Blockly</a:t>
                      </a:r>
                      <a:r>
                        <a:rPr lang="de-DE" sz="1200" dirty="0"/>
                        <a:t> für die </a:t>
                      </a:r>
                      <a:r>
                        <a:rPr lang="de-DE" sz="1200" dirty="0" err="1"/>
                        <a:t>senseBox</a:t>
                      </a:r>
                      <a:endParaRPr lang="de-DE" sz="1200" dirty="0"/>
                    </a:p>
                  </a:txBody>
                  <a:tcPr/>
                </a:tc>
                <a:extLst>
                  <a:ext uri="{0D108BD9-81ED-4DB2-BD59-A6C34878D82A}">
                    <a16:rowId xmlns:a16="http://schemas.microsoft.com/office/drawing/2014/main" val="1639344179"/>
                  </a:ext>
                </a:extLst>
              </a:tr>
            </a:tbl>
          </a:graphicData>
        </a:graphic>
      </p:graphicFrame>
      <p:sp>
        <p:nvSpPr>
          <p:cNvPr id="2" name="Geschweifte Klammer rechts 1">
            <a:extLst>
              <a:ext uri="{FF2B5EF4-FFF2-40B4-BE49-F238E27FC236}">
                <a16:creationId xmlns:a16="http://schemas.microsoft.com/office/drawing/2014/main" id="{D319B8A4-960A-436D-B958-B8A212064E3D}"/>
              </a:ext>
            </a:extLst>
          </p:cNvPr>
          <p:cNvSpPr/>
          <p:nvPr/>
        </p:nvSpPr>
        <p:spPr>
          <a:xfrm>
            <a:off x="4452367" y="3428999"/>
            <a:ext cx="224219" cy="2581275"/>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de-DE"/>
          </a:p>
        </p:txBody>
      </p:sp>
      <p:pic>
        <p:nvPicPr>
          <p:cNvPr id="8" name="Grafik 7">
            <a:extLst>
              <a:ext uri="{FF2B5EF4-FFF2-40B4-BE49-F238E27FC236}">
                <a16:creationId xmlns:a16="http://schemas.microsoft.com/office/drawing/2014/main" id="{C20E5B82-A99D-4FE3-A0DE-B3B4E09E4212}"/>
              </a:ext>
            </a:extLst>
          </p:cNvPr>
          <p:cNvPicPr>
            <a:picLocks noChangeAspect="1"/>
          </p:cNvPicPr>
          <p:nvPr/>
        </p:nvPicPr>
        <p:blipFill>
          <a:blip r:embed="rId3"/>
          <a:stretch>
            <a:fillRect/>
          </a:stretch>
        </p:blipFill>
        <p:spPr>
          <a:xfrm>
            <a:off x="8830185" y="2804169"/>
            <a:ext cx="3095471" cy="3717870"/>
          </a:xfrm>
          <a:prstGeom prst="rect">
            <a:avLst/>
          </a:prstGeom>
        </p:spPr>
      </p:pic>
      <p:sp>
        <p:nvSpPr>
          <p:cNvPr id="3" name="Textfeld 2">
            <a:extLst>
              <a:ext uri="{FF2B5EF4-FFF2-40B4-BE49-F238E27FC236}">
                <a16:creationId xmlns:a16="http://schemas.microsoft.com/office/drawing/2014/main" id="{9FF73855-F668-4E31-B47E-F52EBCEF5656}"/>
              </a:ext>
            </a:extLst>
          </p:cNvPr>
          <p:cNvSpPr txBox="1"/>
          <p:nvPr/>
        </p:nvSpPr>
        <p:spPr>
          <a:xfrm>
            <a:off x="9844027" y="3097503"/>
            <a:ext cx="2164375" cy="261610"/>
          </a:xfrm>
          <a:prstGeom prst="rect">
            <a:avLst/>
          </a:prstGeom>
          <a:noFill/>
        </p:spPr>
        <p:txBody>
          <a:bodyPr wrap="none" rtlCol="0">
            <a:spAutoFit/>
          </a:bodyPr>
          <a:lstStyle/>
          <a:p>
            <a:r>
              <a:rPr lang="de-DE" sz="1100" dirty="0">
                <a:solidFill>
                  <a:schemeClr val="bg1"/>
                </a:solidFill>
              </a:rPr>
              <a:t>Mit 5 min = 300 000 </a:t>
            </a:r>
            <a:r>
              <a:rPr lang="de-DE" sz="1100" dirty="0" err="1">
                <a:solidFill>
                  <a:schemeClr val="bg1"/>
                </a:solidFill>
              </a:rPr>
              <a:t>millisekunden</a:t>
            </a:r>
            <a:endParaRPr lang="de-DE" sz="1100" dirty="0">
              <a:solidFill>
                <a:schemeClr val="bg1"/>
              </a:solidFill>
            </a:endParaRPr>
          </a:p>
        </p:txBody>
      </p:sp>
      <p:sp>
        <p:nvSpPr>
          <p:cNvPr id="12" name="Textfeld 11">
            <a:extLst>
              <a:ext uri="{FF2B5EF4-FFF2-40B4-BE49-F238E27FC236}">
                <a16:creationId xmlns:a16="http://schemas.microsoft.com/office/drawing/2014/main" id="{6D14BB74-5C27-48B6-BF0C-F9757894605E}"/>
              </a:ext>
            </a:extLst>
          </p:cNvPr>
          <p:cNvSpPr txBox="1"/>
          <p:nvPr/>
        </p:nvSpPr>
        <p:spPr bwMode="auto">
          <a:xfrm>
            <a:off x="6096000" y="6522039"/>
            <a:ext cx="6096000" cy="246221"/>
          </a:xfrm>
          <a:prstGeom prst="rect">
            <a:avLst/>
          </a:prstGeom>
          <a:noFill/>
        </p:spPr>
        <p:txBody>
          <a:bodyPr wrap="square">
            <a:spAutoFit/>
          </a:bodyPr>
          <a:lstStyle/>
          <a:p>
            <a:pPr>
              <a:defRPr/>
            </a:pPr>
            <a:r>
              <a:rPr lang="de-DE" sz="1000" dirty="0">
                <a:solidFill>
                  <a:srgbClr val="333333"/>
                </a:solidFill>
              </a:rPr>
              <a:t>Basiert auf: Thyssen, C. &amp; </a:t>
            </a:r>
            <a:r>
              <a:rPr lang="de-DE" sz="1000" dirty="0" err="1">
                <a:solidFill>
                  <a:srgbClr val="333333"/>
                </a:solidFill>
              </a:rPr>
              <a:t>Jerger</a:t>
            </a:r>
            <a:r>
              <a:rPr lang="de-DE" sz="1000" dirty="0">
                <a:solidFill>
                  <a:srgbClr val="333333"/>
                </a:solidFill>
              </a:rPr>
              <a:t>, D.-S. (2023). Atmen Pflanzen auch nachts? Unterricht Biologie, 47(487), 44–45.</a:t>
            </a:r>
            <a:endParaRPr lang="de-DE" sz="1400" dirty="0"/>
          </a:p>
        </p:txBody>
      </p:sp>
      <p:sp>
        <p:nvSpPr>
          <p:cNvPr id="4" name="Textfeld 188">
            <a:extLst>
              <a:ext uri="{FF2B5EF4-FFF2-40B4-BE49-F238E27FC236}">
                <a16:creationId xmlns:a16="http://schemas.microsoft.com/office/drawing/2014/main" id="{02C98D4A-C5BC-C26B-F79D-514AC2B4254D}"/>
              </a:ext>
            </a:extLst>
          </p:cNvPr>
          <p:cNvSpPr txBox="1"/>
          <p:nvPr/>
        </p:nvSpPr>
        <p:spPr bwMode="auto">
          <a:xfrm rot="16200000">
            <a:off x="10083026" y="4468686"/>
            <a:ext cx="3971925" cy="38100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buNone/>
            </a:pP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Screenshot </a:t>
            </a:r>
            <a:r>
              <a:rPr lang="de-DE" sz="800" dirty="0" err="1">
                <a:solidFill>
                  <a:schemeClr val="bg1"/>
                </a:solidFill>
                <a:effectLst/>
                <a:latin typeface="Fira Sans" panose="020B0503050000020004" pitchFamily="34" charset="0"/>
                <a:ea typeface="SimSun" panose="02010600030101010101" pitchFamily="2" charset="-122"/>
                <a:cs typeface="Tahoma" panose="020B0604030504040204" pitchFamily="34" charset="0"/>
              </a:rPr>
              <a:t>Blockly</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-Programmcode © Institut für Geoinformatik Universität Münster 2025, blockly.sensebox.de</a:t>
            </a:r>
            <a:r>
              <a:rPr lang="de-DE" sz="800" dirty="0">
                <a:solidFill>
                  <a:schemeClr val="bg1"/>
                </a:solidFill>
                <a:latin typeface="Fira Sans" panose="020B0503050000020004" pitchFamily="34" charset="0"/>
                <a:ea typeface="SimSun" panose="02010600030101010101" pitchFamily="2" charset="-122"/>
                <a:cs typeface="Tahoma" panose="020B0604030504040204" pitchFamily="34" charset="0"/>
              </a:rPr>
              <a:t> </a:t>
            </a:r>
            <a:r>
              <a:rPr lang="de-DE" sz="800" dirty="0">
                <a:solidFill>
                  <a:schemeClr val="bg1"/>
                </a:solidFill>
                <a:effectLst/>
                <a:latin typeface="Fira Sans" panose="020B0503050000020004" pitchFamily="34" charset="0"/>
                <a:ea typeface="SimSun" panose="02010600030101010101" pitchFamily="2" charset="-122"/>
                <a:cs typeface="Tahoma" panose="020B0604030504040204" pitchFamily="34" charset="0"/>
              </a:rPr>
              <a:t> </a:t>
            </a:r>
            <a:endParaRPr lang="de-DE" sz="1000" dirty="0">
              <a:solidFill>
                <a:schemeClr val="bg1"/>
              </a:solidFill>
              <a:effectLst/>
              <a:latin typeface="Fira Sans" panose="020B0503050000020004" pitchFamily="34" charset="0"/>
              <a:ea typeface="SimSun" panose="02010600030101010101" pitchFamily="2" charset="-122"/>
              <a:cs typeface="Tahoma" panose="020B060403050404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40784419"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Blockly-Plattform</a:t>
            </a:r>
            <a:endParaRPr/>
          </a:p>
        </p:txBody>
      </p:sp>
      <p:sp>
        <p:nvSpPr>
          <p:cNvPr id="1562422925" name="Rechteck 3"/>
          <p:cNvSpPr/>
          <p:nvPr/>
        </p:nvSpPr>
        <p:spPr bwMode="auto">
          <a:xfrm>
            <a:off x="550863" y="1628800"/>
            <a:ext cx="2966902" cy="646331"/>
          </a:xfrm>
          <a:prstGeom prst="rect">
            <a:avLst/>
          </a:prstGeom>
        </p:spPr>
        <p:txBody>
          <a:bodyPr wrap="none">
            <a:spAutoFit/>
          </a:bodyPr>
          <a:lstStyle/>
          <a:p>
            <a:pPr>
              <a:defRPr/>
            </a:pPr>
            <a:r>
              <a:rPr lang="de-DE" u="sng">
                <a:hlinkClick r:id="rId3" tooltip="https://blockly.sensebox.de/"/>
              </a:rPr>
              <a:t>https://blockly.sensebox.de/</a:t>
            </a:r>
            <a:r>
              <a:rPr lang="de-DE" u="sng"/>
              <a:t> </a:t>
            </a:r>
            <a:endParaRPr lang="de-DE"/>
          </a:p>
          <a:p>
            <a:pPr>
              <a:defRPr/>
            </a:pPr>
            <a:endParaRPr lang="de-DE"/>
          </a:p>
        </p:txBody>
      </p:sp>
      <p:pic>
        <p:nvPicPr>
          <p:cNvPr id="1088436115" name="Grafik 4"/>
          <p:cNvPicPr>
            <a:picLocks noChangeAspect="1"/>
          </p:cNvPicPr>
          <p:nvPr/>
        </p:nvPicPr>
        <p:blipFill>
          <a:blip r:embed="rId4"/>
          <a:stretch/>
        </p:blipFill>
        <p:spPr bwMode="auto">
          <a:xfrm>
            <a:off x="4457700" y="2448621"/>
            <a:ext cx="3276600" cy="32766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885741219"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sysClr val="windowText" lastClr="000000"/>
                </a:solidFill>
                <a:latin typeface="Fira Sans"/>
                <a:cs typeface="Arial"/>
              </a:rPr>
              <a:t>Arbeitsphase</a:t>
            </a:r>
            <a:endParaRPr/>
          </a:p>
        </p:txBody>
      </p:sp>
      <p:sp>
        <p:nvSpPr>
          <p:cNvPr id="2105111444"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a:ln>
                  <a:noFill/>
                </a:ln>
                <a:solidFill>
                  <a:sysClr val="windowText" lastClr="000000"/>
                </a:solidFill>
                <a:latin typeface="Fira Sans"/>
                <a:cs typeface="Arial"/>
              </a:rPr>
              <a:t>2.</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59535849" name="Inhaltsplatzhalter 1"/>
          <p:cNvSpPr>
            <a:spLocks noGrp="1"/>
          </p:cNvSpPr>
          <p:nvPr>
            <p:ph idx="1"/>
          </p:nvPr>
        </p:nvSpPr>
        <p:spPr bwMode="auto"/>
        <p:txBody>
          <a:bodyPr/>
          <a:lstStyle/>
          <a:p>
            <a:pPr>
              <a:defRPr/>
            </a:pPr>
            <a:r>
              <a:rPr lang="de-DE" b="1" dirty="0"/>
              <a:t>Inhalt</a:t>
            </a:r>
            <a:endParaRPr dirty="0"/>
          </a:p>
          <a:p>
            <a:pPr>
              <a:defRPr/>
            </a:pPr>
            <a:endParaRPr lang="de-DE" dirty="0"/>
          </a:p>
          <a:p>
            <a:pPr>
              <a:defRPr/>
            </a:pPr>
            <a:r>
              <a:rPr lang="de-DE" b="1" dirty="0" err="1"/>
              <a:t>Autor:innen</a:t>
            </a:r>
            <a:endParaRPr dirty="0"/>
          </a:p>
          <a:p>
            <a:pPr>
              <a:defRPr/>
            </a:pPr>
            <a:r>
              <a:rPr lang="de-DE" b="0" i="0" u="none" strike="noStrike" dirty="0">
                <a:solidFill>
                  <a:srgbClr val="202334"/>
                </a:solidFill>
                <a:latin typeface="Kantumruy Pro"/>
              </a:rPr>
              <a:t>Wolff, Pia, Leh</a:t>
            </a:r>
            <a:r>
              <a:rPr lang="de-DE" dirty="0">
                <a:solidFill>
                  <a:srgbClr val="202334"/>
                </a:solidFill>
                <a:latin typeface="Kantumruy Pro"/>
              </a:rPr>
              <a:t>r- und Forschungsgebiet Didaktik der Biologie, RWTH Aachen University</a:t>
            </a:r>
            <a:endParaRPr lang="de-DE" b="0" i="0" u="none" strike="noStrike" dirty="0">
              <a:solidFill>
                <a:srgbClr val="202334"/>
              </a:solidFill>
              <a:latin typeface="Kantumruy Pro"/>
            </a:endParaRPr>
          </a:p>
          <a:p>
            <a:pPr>
              <a:defRPr/>
            </a:pPr>
            <a:r>
              <a:rPr lang="de-DE" dirty="0">
                <a:solidFill>
                  <a:srgbClr val="202334"/>
                </a:solidFill>
              </a:rPr>
              <a:t>Scheu, Larissa, Lehr- und Forschungsgebiet Didaktik der Biologie, RWTH Aachen University</a:t>
            </a:r>
          </a:p>
          <a:p>
            <a:pPr>
              <a:defRPr/>
            </a:pPr>
            <a:r>
              <a:rPr lang="de-DE" dirty="0">
                <a:solidFill>
                  <a:srgbClr val="202334"/>
                </a:solidFill>
              </a:rPr>
              <a:t>Quast, Daria, Lehr- und Forschungsgebiet Didaktik der Biologie, RWTH Aachen University</a:t>
            </a:r>
          </a:p>
          <a:p>
            <a:pPr>
              <a:defRPr/>
            </a:pPr>
            <a:r>
              <a:rPr lang="de-DE" b="0" i="0" u="none" strike="noStrike" dirty="0">
                <a:solidFill>
                  <a:srgbClr val="202334"/>
                </a:solidFill>
                <a:latin typeface="Kantumruy Pro"/>
              </a:rPr>
              <a:t>Kern, Isabell, Leh</a:t>
            </a:r>
            <a:r>
              <a:rPr lang="de-DE" dirty="0">
                <a:solidFill>
                  <a:srgbClr val="202334"/>
                </a:solidFill>
                <a:latin typeface="Kantumruy Pro"/>
              </a:rPr>
              <a:t>r- und Forschungsgebiet Didaktik der Biologie, RWTH Aachen University</a:t>
            </a:r>
            <a:endParaRPr lang="de-DE" b="0" i="0" u="none" strike="noStrike" dirty="0">
              <a:solidFill>
                <a:srgbClr val="202334"/>
              </a:solidFill>
              <a:latin typeface="Kantumruy Pro"/>
            </a:endParaRPr>
          </a:p>
          <a:p>
            <a:pPr>
              <a:defRPr/>
            </a:pPr>
            <a:r>
              <a:rPr lang="de-DE" b="0" i="0" u="none" strike="noStrike" dirty="0">
                <a:solidFill>
                  <a:srgbClr val="202334"/>
                </a:solidFill>
                <a:latin typeface="Kantumruy Pro"/>
              </a:rPr>
              <a:t>Helf, Philip, Leh</a:t>
            </a:r>
            <a:r>
              <a:rPr lang="de-DE" dirty="0">
                <a:solidFill>
                  <a:srgbClr val="202334"/>
                </a:solidFill>
                <a:latin typeface="Kantumruy Pro"/>
              </a:rPr>
              <a:t>r- und Forschungsgebiet Didaktik der Biologie, RWTH Aachen University</a:t>
            </a:r>
            <a:endParaRPr lang="de-DE" b="0" i="0" u="none" strike="noStrike" dirty="0">
              <a:solidFill>
                <a:srgbClr val="202334"/>
              </a:solidFill>
              <a:latin typeface="Kantumruy Pro"/>
            </a:endParaRPr>
          </a:p>
          <a:p>
            <a:pPr>
              <a:defRPr/>
            </a:pPr>
            <a:r>
              <a:rPr lang="de-DE" b="0" i="0" u="none" strike="noStrike" dirty="0">
                <a:solidFill>
                  <a:srgbClr val="202334"/>
                </a:solidFill>
                <a:latin typeface="Kantumruy Pro"/>
              </a:rPr>
              <a:t>van dem Brink, Malte, Leh</a:t>
            </a:r>
            <a:r>
              <a:rPr lang="de-DE" dirty="0">
                <a:solidFill>
                  <a:srgbClr val="202334"/>
                </a:solidFill>
                <a:latin typeface="Kantumruy Pro"/>
              </a:rPr>
              <a:t>r- und Forschungsgebiet Didaktik der Biologie, RWTH Aachen University</a:t>
            </a:r>
            <a:endParaRPr lang="de-DE" dirty="0"/>
          </a:p>
          <a:p>
            <a:pPr>
              <a:defRPr/>
            </a:pPr>
            <a:r>
              <a:rPr lang="de-DE" dirty="0">
                <a:solidFill>
                  <a:srgbClr val="202334"/>
                </a:solidFill>
              </a:rPr>
              <a:t>Lorke, Julia, Lehr- und Forschungsgebiet Didaktik der Biologie, RWTH Aachen University</a:t>
            </a:r>
          </a:p>
          <a:p>
            <a:pPr>
              <a:defRPr/>
            </a:pPr>
            <a:endParaRPr lang="de-DE" dirty="0"/>
          </a:p>
          <a:p>
            <a:pPr>
              <a:defRPr/>
            </a:pPr>
            <a:r>
              <a:rPr lang="de-DE" b="1" dirty="0"/>
              <a:t>Produkttyp</a:t>
            </a:r>
            <a:endParaRPr dirty="0"/>
          </a:p>
          <a:p>
            <a:pPr>
              <a:defRPr/>
            </a:pPr>
            <a:r>
              <a:rPr lang="de-DE" dirty="0"/>
              <a:t>Fortbildungskonzept: Umweltdaten messen mit der </a:t>
            </a:r>
            <a:r>
              <a:rPr lang="de-DE" dirty="0" err="1"/>
              <a:t>senseBox</a:t>
            </a:r>
            <a:endParaRPr dirty="0"/>
          </a:p>
          <a:p>
            <a:pPr>
              <a:defRPr/>
            </a:pPr>
            <a:endParaRPr lang="de-DE" dirty="0"/>
          </a:p>
          <a:p>
            <a:pPr>
              <a:defRPr/>
            </a:pPr>
            <a:r>
              <a:rPr lang="de-DE" b="1" dirty="0"/>
              <a:t>Schulstufe</a:t>
            </a:r>
            <a:endParaRPr dirty="0"/>
          </a:p>
          <a:p>
            <a:pPr>
              <a:defRPr/>
            </a:pPr>
            <a:r>
              <a:rPr lang="de-DE" dirty="0"/>
              <a:t>Sek I, Sek II, Gymnasien und Gesamtschulen sowie Berufskollegs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969132963"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prstClr val="black"/>
                </a:solidFill>
                <a:latin typeface="Fira Sans"/>
                <a:cs typeface="Arial"/>
              </a:rPr>
              <a:t>Diskussion</a:t>
            </a:r>
            <a:endParaRPr lang="de-DE" sz="8300" b="0" i="0" u="none" strike="noStrike" cap="none" spc="0">
              <a:ln>
                <a:noFill/>
              </a:ln>
              <a:solidFill>
                <a:sysClr val="windowText" lastClr="000000"/>
              </a:solidFill>
              <a:latin typeface="Fira Sans"/>
              <a:cs typeface="Arial"/>
            </a:endParaRPr>
          </a:p>
        </p:txBody>
      </p:sp>
      <p:sp>
        <p:nvSpPr>
          <p:cNvPr id="735827371"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a:ln>
                  <a:noFill/>
                </a:ln>
                <a:solidFill>
                  <a:sysClr val="windowText" lastClr="000000"/>
                </a:solidFill>
                <a:latin typeface="Fira Sans"/>
                <a:cs typeface="Arial"/>
              </a:rPr>
              <a:t>3.</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845829560" name="Picture 2"/>
          <p:cNvPicPr>
            <a:picLocks noChangeAspect="1" noChangeArrowheads="1"/>
          </p:cNvPicPr>
          <p:nvPr/>
        </p:nvPicPr>
        <p:blipFill>
          <a:blip r:embed="rId3"/>
          <a:stretch/>
        </p:blipFill>
        <p:spPr bwMode="auto">
          <a:xfrm>
            <a:off x="2197431" y="1874912"/>
            <a:ext cx="7797138" cy="4410881"/>
          </a:xfrm>
          <a:prstGeom prst="rect">
            <a:avLst/>
          </a:prstGeom>
          <a:noFill/>
        </p:spPr>
      </p:pic>
      <p:sp>
        <p:nvSpPr>
          <p:cNvPr id="535672495" name="Textplatzhalter 2"/>
          <p:cNvSpPr txBox="1"/>
          <p:nvPr/>
        </p:nvSpPr>
        <p:spPr bwMode="auto">
          <a:xfrm>
            <a:off x="524246" y="241300"/>
            <a:ext cx="8670553"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endParaRPr lang="de-DE" sz="5400" b="0" i="0" u="none" strike="noStrike" cap="none" spc="30">
              <a:ln>
                <a:noFill/>
              </a:ln>
              <a:solidFill>
                <a:sysClr val="windowText" lastClr="000000"/>
              </a:solidFill>
              <a:latin typeface="Fira Sans"/>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06895406" name="Inhaltsplatzhalter 1"/>
          <p:cNvSpPr>
            <a:spLocks noGrp="1"/>
          </p:cNvSpPr>
          <p:nvPr>
            <p:ph idx="1"/>
          </p:nvPr>
        </p:nvSpPr>
        <p:spPr bwMode="auto"/>
        <p:txBody>
          <a:bodyPr/>
          <a:lstStyle/>
          <a:p>
            <a:pPr>
              <a:defRPr/>
            </a:pPr>
            <a:r>
              <a:rPr lang="de-DE" sz="1600">
                <a:latin typeface="Calibri"/>
                <a:ea typeface="Calibri"/>
                <a:cs typeface="Times New Roman"/>
              </a:rPr>
              <a:t>Döbeli Honegger, Beat 2021: Covid-19 und die digitale Transformation in der Schweizer Lehrerinnen- und Lehrerbildung. In: Beiträge zur Lehrerinnen- und Lehrerbildung, 39. Jg., H. 3, S. 311. https://beat.doebe.li/publications/2021-beat-doebeli-honegger-bzl.pdf, 15.05.2024.</a:t>
            </a:r>
            <a:endParaRPr/>
          </a:p>
          <a:p>
            <a:pPr>
              <a:defRPr/>
            </a:pPr>
            <a:endParaRPr lang="de-DE" sz="1600">
              <a:latin typeface="Calibri"/>
              <a:ea typeface="Calibri"/>
              <a:cs typeface="Times New Roman"/>
            </a:endParaRPr>
          </a:p>
          <a:p>
            <a:pPr>
              <a:defRPr/>
            </a:pPr>
            <a:r>
              <a:rPr lang="de-DE" sz="1600">
                <a:solidFill>
                  <a:srgbClr val="333333"/>
                </a:solidFill>
              </a:rPr>
              <a:t>Thyssen, C. &amp; Jerger, D.-S. (2023). Atmen Pflanzen auch nachts? Unterricht Biologie, 47(487), 44–45.</a:t>
            </a:r>
            <a:endParaRPr lang="de-DE" sz="2800"/>
          </a:p>
          <a:p>
            <a:pPr>
              <a:defRPr/>
            </a:pPr>
            <a:endParaRPr lang="de-DE" sz="1600">
              <a:latin typeface="Calibri"/>
              <a:ea typeface="Calibri"/>
              <a:cs typeface="Times New Roman"/>
            </a:endParaRPr>
          </a:p>
          <a:p>
            <a:pPr>
              <a:defRPr/>
            </a:pPr>
            <a:endParaRPr lang="de-DE"/>
          </a:p>
        </p:txBody>
      </p:sp>
      <p:sp>
        <p:nvSpPr>
          <p:cNvPr id="174662839" name="Titel 1"/>
          <p:cNvSpPr txBox="1"/>
          <p:nvPr/>
        </p:nvSpPr>
        <p:spPr bwMode="auto">
          <a:xfrm>
            <a:off x="569342" y="206932"/>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Literatur</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80177725" name="Inhaltsplatzhalter 1"/>
          <p:cNvSpPr>
            <a:spLocks noGrp="1"/>
          </p:cNvSpPr>
          <p:nvPr>
            <p:ph idx="1"/>
          </p:nvPr>
        </p:nvSpPr>
        <p:spPr bwMode="auto">
          <a:xfrm>
            <a:off x="1329178" y="1945194"/>
            <a:ext cx="9530910" cy="3499642"/>
          </a:xfrm>
        </p:spPr>
        <p:txBody>
          <a:bodyPr/>
          <a:lstStyle/>
          <a:p>
            <a:pPr lvl="1">
              <a:defRPr/>
            </a:pPr>
            <a:r>
              <a:rPr lang="de-DE" dirty="0"/>
              <a:t>Erschienen im</a:t>
            </a:r>
            <a:endParaRPr dirty="0"/>
          </a:p>
          <a:p>
            <a:pPr>
              <a:defRPr/>
            </a:pPr>
            <a:r>
              <a:rPr lang="de-DE" dirty="0"/>
              <a:t>Kompetenzverbund </a:t>
            </a:r>
            <a:r>
              <a:rPr lang="de-DE" dirty="0" err="1"/>
              <a:t>lernen:digital</a:t>
            </a:r>
            <a:endParaRPr dirty="0"/>
          </a:p>
          <a:p>
            <a:pPr>
              <a:defRPr/>
            </a:pPr>
            <a:r>
              <a:rPr lang="de-DE" dirty="0"/>
              <a:t>Marlene-Dietrich-Allee 16,</a:t>
            </a:r>
            <a:br>
              <a:rPr lang="de-DE" dirty="0"/>
            </a:br>
            <a:r>
              <a:rPr lang="de-DE" dirty="0"/>
              <a:t>14482 Potsdam</a:t>
            </a:r>
            <a:endParaRPr dirty="0"/>
          </a:p>
          <a:p>
            <a:pPr>
              <a:defRPr/>
            </a:pPr>
            <a:r>
              <a:rPr lang="de-DE" dirty="0"/>
              <a:t>Tel: 0331-977-256362</a:t>
            </a:r>
            <a:endParaRPr dirty="0"/>
          </a:p>
          <a:p>
            <a:pPr>
              <a:defRPr/>
            </a:pPr>
            <a:r>
              <a:rPr lang="de-DE" dirty="0"/>
              <a:t>E-Mail: </a:t>
            </a:r>
            <a:r>
              <a:rPr lang="de-DE" dirty="0" err="1"/>
              <a:t>geschaeftsstelle@lernen.digital</a:t>
            </a:r>
            <a:endParaRPr dirty="0"/>
          </a:p>
          <a:p>
            <a:pPr>
              <a:defRPr/>
            </a:pPr>
            <a:endParaRPr lang="de-DE" dirty="0"/>
          </a:p>
          <a:p>
            <a:pPr lvl="1">
              <a:defRPr/>
            </a:pPr>
            <a:r>
              <a:rPr lang="de-DE" dirty="0"/>
              <a:t>Projektverbund</a:t>
            </a:r>
            <a:endParaRPr dirty="0"/>
          </a:p>
          <a:p>
            <a:pPr>
              <a:defRPr/>
            </a:pPr>
            <a:r>
              <a:rPr lang="de-DE" dirty="0"/>
              <a:t>D4MINT</a:t>
            </a:r>
            <a:br>
              <a:rPr lang="de-DE" dirty="0"/>
            </a:br>
            <a:endParaRPr lang="de-DE" dirty="0"/>
          </a:p>
          <a:p>
            <a:pPr lvl="1">
              <a:defRPr/>
            </a:pPr>
            <a:r>
              <a:rPr lang="de-DE" dirty="0"/>
              <a:t>Datum der Erstveröffentlichung</a:t>
            </a:r>
            <a:endParaRPr dirty="0"/>
          </a:p>
          <a:p>
            <a:pPr>
              <a:defRPr/>
            </a:pPr>
            <a:r>
              <a:rPr lang="de-DE" dirty="0"/>
              <a:t>30.09.2025</a:t>
            </a:r>
            <a:endParaRPr dirty="0"/>
          </a:p>
          <a:p>
            <a:pPr>
              <a:defRPr/>
            </a:pPr>
            <a:endParaRPr lang="de-DE" dirty="0"/>
          </a:p>
          <a:p>
            <a:pPr>
              <a:defRPr/>
            </a:pPr>
            <a:endParaRPr lang="de-DE" dirty="0"/>
          </a:p>
          <a:p>
            <a:pPr>
              <a:defRPr/>
            </a:pPr>
            <a:endParaRPr lang="de-DE" dirty="0"/>
          </a:p>
          <a:p>
            <a:pPr>
              <a:defRPr/>
            </a:pPr>
            <a:endParaRPr lang="de-DE" dirty="0"/>
          </a:p>
          <a:p>
            <a:pPr>
              <a:defRPr/>
            </a:pPr>
            <a:endParaRPr lang="de-DE" dirty="0"/>
          </a:p>
          <a:p>
            <a:pPr>
              <a:defRPr/>
            </a:pPr>
            <a:br>
              <a:rPr lang="de-DE" dirty="0"/>
            </a:br>
            <a:endParaRPr lang="de-DE" dirty="0"/>
          </a:p>
          <a:p>
            <a:pPr>
              <a:defRPr/>
            </a:pPr>
            <a:endParaRPr lang="de-DE" dirty="0"/>
          </a:p>
          <a:p>
            <a:pPr>
              <a:defRPr/>
            </a:pPr>
            <a:endParaRPr lang="de-DE" dirty="0"/>
          </a:p>
          <a:p>
            <a:pPr>
              <a:defRPr/>
            </a:pPr>
            <a:endParaRPr lang="de-DE" dirty="0"/>
          </a:p>
          <a:p>
            <a:pPr>
              <a:defRPr/>
            </a:pPr>
            <a:endParaRPr lang="de-DE" dirty="0"/>
          </a:p>
          <a:p>
            <a:pPr>
              <a:defRPr/>
            </a:pPr>
            <a:br>
              <a:rPr lang="de-DE" dirty="0"/>
            </a:br>
            <a:br>
              <a:rPr lang="de-DE" dirty="0"/>
            </a:br>
            <a:br>
              <a:rPr lang="de-DE" dirty="0"/>
            </a:br>
            <a:br>
              <a:rPr lang="de-DE" dirty="0"/>
            </a:br>
            <a:br>
              <a:rPr lang="de-DE" dirty="0"/>
            </a:br>
            <a:br>
              <a:rPr lang="de-DE" dirty="0"/>
            </a:br>
            <a:br>
              <a:rPr lang="de-DE" dirty="0"/>
            </a:br>
            <a:r>
              <a:rPr lang="de-DE" dirty="0">
                <a:latin typeface="Kantumruy Pro SemiBold"/>
                <a:cs typeface="Kantumruy Pro SemiBold"/>
              </a:rPr>
              <a:t>Zitierhinweis</a:t>
            </a:r>
            <a:endParaRPr dirty="0"/>
          </a:p>
          <a:p>
            <a:pPr>
              <a:defRPr/>
            </a:pPr>
            <a:r>
              <a:rPr lang="de-DE" dirty="0">
                <a:solidFill>
                  <a:srgbClr val="202334"/>
                </a:solidFill>
              </a:rPr>
              <a:t>Wolff, Pia; Scheu</a:t>
            </a:r>
            <a:r>
              <a:rPr lang="de-DE" b="0" i="0" u="none" strike="noStrike" dirty="0">
                <a:solidFill>
                  <a:srgbClr val="202334"/>
                </a:solidFill>
                <a:latin typeface="Kantumruy Pro"/>
              </a:rPr>
              <a:t>, Larissa; Quast, Daria; Kern, Isabell; Helf, Philip; van dem Brink, </a:t>
            </a:r>
            <a:r>
              <a:rPr lang="de-DE" dirty="0">
                <a:solidFill>
                  <a:srgbClr val="202334"/>
                </a:solidFill>
              </a:rPr>
              <a:t>Malte; Lorke, Julia  </a:t>
            </a:r>
            <a:r>
              <a:rPr lang="de-DE" dirty="0"/>
              <a:t>(2025). </a:t>
            </a:r>
            <a:r>
              <a:rPr lang="de-DE" dirty="0" err="1"/>
              <a:t>Präsentation_Digitale</a:t>
            </a:r>
            <a:r>
              <a:rPr lang="de-DE" dirty="0"/>
              <a:t> Erfassung von Umweltdaten mittels </a:t>
            </a:r>
            <a:r>
              <a:rPr lang="de-DE" dirty="0" err="1"/>
              <a:t>senseBox</a:t>
            </a:r>
            <a:r>
              <a:rPr lang="de-DE" dirty="0"/>
              <a:t>. Kompetenzverbund </a:t>
            </a:r>
            <a:r>
              <a:rPr lang="de-DE" dirty="0" err="1"/>
              <a:t>lernen:digital</a:t>
            </a:r>
            <a:r>
              <a:rPr lang="de-DE" dirty="0"/>
              <a:t>.      </a:t>
            </a:r>
            <a:r>
              <a:rPr lang="en-US" u="sng" dirty="0">
                <a:hlinkClick r:id="rId3"/>
              </a:rPr>
              <a:t>https://https://d4mint.de/angebote-fuer-fortbildende/</a:t>
            </a:r>
            <a:r>
              <a:rPr lang="en-US" dirty="0"/>
              <a:t> </a:t>
            </a:r>
            <a:endParaRPr lang="de-D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318760864" name="Textplatzhalter 2"/>
          <p:cNvSpPr>
            <a:spLocks noGrp="1"/>
          </p:cNvSpPr>
          <p:nvPr>
            <p:ph type="body" sz="quarter" idx="13"/>
          </p:nvPr>
        </p:nvSpPr>
        <p:spPr bwMode="auto"/>
        <p:txBody>
          <a:bodyPr/>
          <a:lstStyle/>
          <a:p>
            <a:pPr>
              <a:defRPr/>
            </a:pPr>
            <a:r>
              <a:rPr lang="de-DE"/>
              <a:t>Die vorliegende Veröffentlichung ist im Rahmen des Projektverbunds D4MINT für das Kompetenzzentrum D4MINT im Kompetenzverbund lernen:digital entstanden. </a:t>
            </a:r>
            <a:endParaRPr/>
          </a:p>
          <a:p>
            <a:pPr>
              <a:defRPr/>
            </a:pPr>
            <a:endParaRPr lang="de-DE"/>
          </a:p>
          <a:p>
            <a:pPr>
              <a:defRPr/>
            </a:pPr>
            <a:r>
              <a:rPr lang="de-DE"/>
              <a:t>Finanziert durch die Europäische Union – NextGenerationEU und gefördert durch das Bundesministerium für Bildung und Forschung. Die geäußerten Ansichten und Meinungen sind ausschließlich die des Autors/der Autorin und spiegeln nicht unbedingt die Ansichten der Europäischen Union, Europäischen Kommission oder des Bundesministeriums für Bildung und Forschung wider. Weder Europäische Union, Europäische Kommission noch das Bundesministerium für Bildung und Forschung können für sie verantwortlich gemacht werden.</a:t>
            </a:r>
            <a:endParaRPr/>
          </a:p>
        </p:txBody>
      </p:sp>
      <p:sp>
        <p:nvSpPr>
          <p:cNvPr id="1572589188" name="Textplatzhalter 3"/>
          <p:cNvSpPr>
            <a:spLocks noGrp="1"/>
          </p:cNvSpPr>
          <p:nvPr>
            <p:ph type="body" sz="quarter" idx="14"/>
          </p:nvPr>
        </p:nvSpPr>
        <p:spPr bwMode="auto">
          <a:xfrm>
            <a:off x="1328737" y="5608947"/>
            <a:ext cx="9920288" cy="676261"/>
          </a:xfrm>
        </p:spPr>
        <p:txBody>
          <a:bodyPr/>
          <a:lstStyle/>
          <a:p>
            <a:pPr>
              <a:defRPr/>
            </a:pPr>
            <a:r>
              <a:rPr lang="de-DE" b="0" i="0" u="none" strike="noStrike" dirty="0">
                <a:solidFill>
                  <a:srgbClr val="202334"/>
                </a:solidFill>
                <a:latin typeface="Kantumruy Pro"/>
              </a:rPr>
              <a:t>Dieses Produkt ist unter der </a:t>
            </a:r>
            <a:r>
              <a:rPr lang="de-DE" b="0" i="0" u="none" strike="noStrike" dirty="0">
                <a:solidFill>
                  <a:schemeClr val="bg1"/>
                </a:solidFill>
                <a:latin typeface="Kantumruy Pro"/>
              </a:rPr>
              <a:t>Lizenz  </a:t>
            </a:r>
            <a:r>
              <a:rPr lang="de-DE" b="0" i="0" u="sng" dirty="0">
                <a:solidFill>
                  <a:schemeClr val="bg1"/>
                </a:solidFill>
                <a:latin typeface="Kantumruy Pro"/>
              </a:rPr>
              <a:t>CC BY SA 4.0</a:t>
            </a:r>
            <a:r>
              <a:rPr lang="de-DE" b="0" i="0" u="none" strike="noStrike" dirty="0">
                <a:solidFill>
                  <a:schemeClr val="bg1"/>
                </a:solidFill>
                <a:latin typeface="Kantumruy Pro"/>
              </a:rPr>
              <a:t> veröffentlicht</a:t>
            </a:r>
            <a:r>
              <a:rPr lang="de-DE" b="0" i="0" u="none" strike="noStrike" dirty="0">
                <a:solidFill>
                  <a:srgbClr val="202334"/>
                </a:solidFill>
                <a:latin typeface="Kantumruy Pro"/>
              </a:rPr>
              <a:t>. Von der Lizenz ausgenommen sind Logos, Zitate sowie anders gekennzeichnete Materialien und Abbildungen. Die </a:t>
            </a:r>
            <a:r>
              <a:rPr lang="de-DE" b="0" i="0" u="none" strike="noStrike" dirty="0" err="1">
                <a:solidFill>
                  <a:srgbClr val="202334"/>
                </a:solidFill>
                <a:latin typeface="Kantumruy Pro"/>
              </a:rPr>
              <a:t>Urheber:innen</a:t>
            </a:r>
            <a:r>
              <a:rPr lang="de-DE" b="0" i="0" u="none" strike="noStrike" dirty="0">
                <a:solidFill>
                  <a:srgbClr val="202334"/>
                </a:solidFill>
                <a:latin typeface="Kantumruy Pro"/>
              </a:rPr>
              <a:t> sollen bei der Weiterverwendung wie folgt angegeben werden: Die </a:t>
            </a:r>
            <a:r>
              <a:rPr lang="de-DE" b="0" i="0" u="none" strike="noStrike" dirty="0" err="1">
                <a:solidFill>
                  <a:srgbClr val="202334"/>
                </a:solidFill>
                <a:latin typeface="Kantumruy Pro"/>
              </a:rPr>
              <a:t>Urheber:innen</a:t>
            </a:r>
            <a:r>
              <a:rPr lang="de-DE" b="0" i="0" u="none" strike="noStrike" dirty="0">
                <a:solidFill>
                  <a:srgbClr val="202334"/>
                </a:solidFill>
                <a:latin typeface="Kantumruy Pro"/>
              </a:rPr>
              <a:t> sollen bei der Weiterverwendung wie folgt angegeben werden: </a:t>
            </a:r>
            <a:r>
              <a:rPr lang="de-DE" dirty="0">
                <a:solidFill>
                  <a:srgbClr val="202334"/>
                </a:solidFill>
              </a:rPr>
              <a:t>Wolff, </a:t>
            </a:r>
            <a:r>
              <a:rPr lang="de-DE" dirty="0" err="1">
                <a:solidFill>
                  <a:srgbClr val="202334"/>
                </a:solidFill>
              </a:rPr>
              <a:t>Pia</a:t>
            </a:r>
            <a:r>
              <a:rPr lang="de-DE" b="0" i="0" u="none" strike="noStrike" dirty="0" err="1">
                <a:solidFill>
                  <a:srgbClr val="202334"/>
                </a:solidFill>
                <a:latin typeface="Kantumruy Pro"/>
              </a:rPr>
              <a:t>Scheu</a:t>
            </a:r>
            <a:r>
              <a:rPr lang="de-DE" b="0" i="0" u="none" strike="noStrike" dirty="0">
                <a:solidFill>
                  <a:srgbClr val="202334"/>
                </a:solidFill>
                <a:latin typeface="Kantumruy Pro"/>
              </a:rPr>
              <a:t>, Larissa; Quast, Daria; Kern, Isabell; Helf, Philip &amp; van dem Brink, Malte</a:t>
            </a:r>
            <a:r>
              <a:rPr lang="de-DE" dirty="0">
                <a:solidFill>
                  <a:srgbClr val="202334"/>
                </a:solidFill>
              </a:rPr>
              <a:t>; Lorke, Julia;  </a:t>
            </a:r>
            <a:r>
              <a:rPr lang="de-DE" b="0" i="0" u="none" strike="noStrike" dirty="0">
                <a:solidFill>
                  <a:srgbClr val="202334"/>
                </a:solidFill>
                <a:latin typeface="Kantumruy Pro"/>
              </a:rPr>
              <a:t>Kompetenzverbund </a:t>
            </a:r>
            <a:r>
              <a:rPr lang="de-DE" b="0" i="0" u="none" strike="noStrike" dirty="0" err="1">
                <a:solidFill>
                  <a:srgbClr val="202334"/>
                </a:solidFill>
                <a:latin typeface="Kantumruy Pro"/>
              </a:rPr>
              <a:t>lernen:digital</a:t>
            </a:r>
            <a:r>
              <a:rPr lang="de-DE" b="0" i="0" u="none" strike="noStrike" dirty="0">
                <a:solidFill>
                  <a:srgbClr val="202334"/>
                </a:solidFill>
                <a:latin typeface="Kantumruy Pro"/>
              </a:rPr>
              <a:t>, entstanden im Projektverbund D4MINT.</a:t>
            </a:r>
            <a:endParaRPr lang="de-D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804221675"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DPACK = </a:t>
            </a:r>
            <a:r>
              <a:rPr lang="de-DE" sz="2000"/>
              <a:t>TPACK (Technological pedagogical content knowledge)</a:t>
            </a:r>
            <a:endParaRPr lang="de-DE"/>
          </a:p>
        </p:txBody>
      </p:sp>
      <p:grpSp>
        <p:nvGrpSpPr>
          <p:cNvPr id="1072847400" name="Gruppieren 28"/>
          <p:cNvGrpSpPr/>
          <p:nvPr/>
        </p:nvGrpSpPr>
        <p:grpSpPr bwMode="auto">
          <a:xfrm>
            <a:off x="2685136" y="1679566"/>
            <a:ext cx="6644785" cy="4738538"/>
            <a:chOff x="0" y="0"/>
            <a:chExt cx="6644785" cy="4738538"/>
          </a:xfrm>
        </p:grpSpPr>
        <p:grpSp>
          <p:nvGrpSpPr>
            <p:cNvPr id="30" name="Gruppieren 29"/>
            <p:cNvGrpSpPr/>
            <p:nvPr/>
          </p:nvGrpSpPr>
          <p:grpSpPr bwMode="auto">
            <a:xfrm>
              <a:off x="662546" y="0"/>
              <a:ext cx="5982239" cy="4738538"/>
              <a:chOff x="0" y="0"/>
              <a:chExt cx="5982239" cy="4738538"/>
            </a:xfrm>
          </p:grpSpPr>
          <p:pic>
            <p:nvPicPr>
              <p:cNvPr id="32" name="Google Shape;115;p3"/>
              <p:cNvPicPr/>
              <p:nvPr/>
            </p:nvPicPr>
            <p:blipFill>
              <a:blip r:embed="rId3">
                <a:alphaModFix/>
              </a:blip>
              <a:stretch/>
            </p:blipFill>
            <p:spPr bwMode="auto">
              <a:xfrm>
                <a:off x="0" y="37782"/>
                <a:ext cx="5513595" cy="4700756"/>
              </a:xfrm>
              <a:prstGeom prst="rect">
                <a:avLst/>
              </a:prstGeom>
              <a:noFill/>
              <a:ln>
                <a:noFill/>
              </a:ln>
            </p:spPr>
          </p:pic>
          <p:grpSp>
            <p:nvGrpSpPr>
              <p:cNvPr id="33" name="Gruppieren 32"/>
              <p:cNvGrpSpPr/>
              <p:nvPr/>
            </p:nvGrpSpPr>
            <p:grpSpPr bwMode="auto">
              <a:xfrm>
                <a:off x="1313687" y="0"/>
                <a:ext cx="4668550" cy="2335537"/>
                <a:chOff x="0" y="0"/>
                <a:chExt cx="4668550" cy="2335537"/>
              </a:xfrm>
            </p:grpSpPr>
            <p:sp>
              <p:nvSpPr>
                <p:cNvPr id="34" name="Google Shape;118;p3"/>
                <p:cNvSpPr/>
                <p:nvPr/>
              </p:nvSpPr>
              <p:spPr bwMode="auto">
                <a:xfrm>
                  <a:off x="0" y="0"/>
                  <a:ext cx="2315817" cy="1533396"/>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sp>
              <p:nvSpPr>
                <p:cNvPr id="35" name="Google Shape;119;p3"/>
                <p:cNvSpPr/>
                <p:nvPr/>
              </p:nvSpPr>
              <p:spPr bwMode="auto">
                <a:xfrm>
                  <a:off x="2352733" y="288357"/>
                  <a:ext cx="2315817" cy="2047180"/>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grpSp>
        </p:grpSp>
        <p:sp>
          <p:nvSpPr>
            <p:cNvPr id="31" name="Google Shape;117;p3"/>
            <p:cNvSpPr/>
            <p:nvPr/>
          </p:nvSpPr>
          <p:spPr bwMode="auto">
            <a:xfrm>
              <a:off x="0" y="694208"/>
              <a:ext cx="2315817" cy="1533396"/>
            </a:xfrm>
            <a:prstGeom prst="roundRect">
              <a:avLst>
                <a:gd name="adj" fmla="val 16667"/>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a:spcBef>
                  <a:spcPts val="0"/>
                </a:spcBef>
                <a:spcAft>
                  <a:spcPts val="0"/>
                </a:spcAft>
                <a:buNone/>
                <a:defRPr/>
              </a:pPr>
              <a:endParaRPr sz="1800" b="0" i="0" u="none" strike="noStrike" cap="none">
                <a:solidFill>
                  <a:schemeClr val="lt1"/>
                </a:solidFill>
                <a:latin typeface="Arial"/>
                <a:ea typeface="Arial"/>
                <a:cs typeface="Arial"/>
              </a:endParaRPr>
            </a:p>
          </p:txBody>
        </p:sp>
      </p:grpSp>
      <p:sp>
        <p:nvSpPr>
          <p:cNvPr id="740663266" name="Google Shape;116;p3"/>
          <p:cNvSpPr txBox="1"/>
          <p:nvPr/>
        </p:nvSpPr>
        <p:spPr bwMode="auto">
          <a:xfrm>
            <a:off x="8952863" y="6289460"/>
            <a:ext cx="283490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https://mia.phsz.ch/DPACK/BereichD</a:t>
            </a:r>
            <a:endParaRPr>
              <a:solidFill>
                <a:schemeClr val="bg2"/>
              </a:solidFill>
              <a:latin typeface="Fira Sans"/>
              <a:ea typeface="Arial"/>
              <a:cs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740884234" name="Google Shape;115;p3"/>
          <p:cNvPicPr/>
          <p:nvPr/>
        </p:nvPicPr>
        <p:blipFill>
          <a:blip r:embed="rId3">
            <a:alphaModFix/>
          </a:blip>
          <a:stretch/>
        </p:blipFill>
        <p:spPr bwMode="auto">
          <a:xfrm>
            <a:off x="3339202" y="1710784"/>
            <a:ext cx="5513595" cy="4700756"/>
          </a:xfrm>
          <a:prstGeom prst="rect">
            <a:avLst/>
          </a:prstGeom>
          <a:noFill/>
          <a:ln>
            <a:noFill/>
          </a:ln>
        </p:spPr>
      </p:pic>
      <p:sp>
        <p:nvSpPr>
          <p:cNvPr id="1072077149" name="Google Shape;116;p3"/>
          <p:cNvSpPr txBox="1"/>
          <p:nvPr/>
        </p:nvSpPr>
        <p:spPr bwMode="auto">
          <a:xfrm>
            <a:off x="8952863" y="6289460"/>
            <a:ext cx="283490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https://mia.phsz.ch/DPACK/BereichD</a:t>
            </a:r>
            <a:endParaRPr>
              <a:solidFill>
                <a:schemeClr val="bg2"/>
              </a:solidFill>
              <a:latin typeface="Fira Sans"/>
              <a:ea typeface="Arial"/>
              <a:cs typeface="Arial"/>
            </a:endParaRPr>
          </a:p>
        </p:txBody>
      </p:sp>
      <p:sp>
        <p:nvSpPr>
          <p:cNvPr id="773460430"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DPACK = </a:t>
            </a:r>
            <a:r>
              <a:rPr lang="de-DE" sz="2000"/>
              <a:t>TPACK (Technological pedagogical content knowledge)</a:t>
            </a:r>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58355991" name="Google Shape;132;p5"/>
          <p:cNvPicPr>
            <a:picLocks noGrp="1"/>
          </p:cNvPicPr>
          <p:nvPr>
            <p:ph idx="1"/>
          </p:nvPr>
        </p:nvPicPr>
        <p:blipFill>
          <a:blip r:embed="rId3">
            <a:alphaModFix/>
          </a:blip>
          <a:stretch/>
        </p:blipFill>
        <p:spPr bwMode="auto">
          <a:xfrm>
            <a:off x="2919413" y="2081213"/>
            <a:ext cx="6353175" cy="3971925"/>
          </a:xfrm>
          <a:prstGeom prst="rect">
            <a:avLst/>
          </a:prstGeom>
          <a:noFill/>
          <a:ln>
            <a:noFill/>
          </a:ln>
        </p:spPr>
      </p:pic>
      <p:sp>
        <p:nvSpPr>
          <p:cNvPr id="372862018"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Dagstuhl-Dreieck</a:t>
            </a:r>
            <a:endParaRPr/>
          </a:p>
        </p:txBody>
      </p:sp>
      <p:sp>
        <p:nvSpPr>
          <p:cNvPr id="70335785" name="Google Shape;116;p3"/>
          <p:cNvSpPr txBox="1"/>
          <p:nvPr/>
        </p:nvSpPr>
        <p:spPr bwMode="auto">
          <a:xfrm>
            <a:off x="7586663" y="6296024"/>
            <a:ext cx="3830497" cy="400067"/>
          </a:xfrm>
          <a:prstGeom prst="rect">
            <a:avLst/>
          </a:prstGeom>
          <a:noFill/>
          <a:ln>
            <a:noFill/>
          </a:ln>
        </p:spPr>
        <p:txBody>
          <a:bodyPr spcFirstLastPara="1" wrap="square" lIns="91423" tIns="45699" rIns="91423" bIns="45699" anchor="t" anchorCtr="0">
            <a:spAutoFit/>
          </a:bodyPr>
          <a:lstStyle/>
          <a:p>
            <a:pPr>
              <a:defRPr/>
            </a:pPr>
            <a:r>
              <a:rPr lang="de-DE" sz="1000">
                <a:solidFill>
                  <a:schemeClr val="bg2"/>
                </a:solidFill>
                <a:latin typeface="Fira Sans"/>
                <a:cs typeface="Arial"/>
              </a:rPr>
              <a:t>Grafik: </a:t>
            </a:r>
            <a:r>
              <a:rPr lang="de-DE" sz="1000">
                <a:solidFill>
                  <a:schemeClr val="bg2"/>
                </a:solidFill>
                <a:latin typeface="Fira Sans"/>
              </a:rPr>
              <a:t>CC-BY-SA Beat Döbeli Honegger und Renate Salzmann</a:t>
            </a:r>
            <a:endParaRPr lang="de-DE" sz="1000">
              <a:solidFill>
                <a:schemeClr val="bg2"/>
              </a:solidFill>
              <a:latin typeface="Fira Sans"/>
              <a:cs typeface="Arial"/>
            </a:endParaRPr>
          </a:p>
          <a:p>
            <a:pPr>
              <a:defRPr/>
            </a:pPr>
            <a:r>
              <a:rPr lang="de-DE" sz="1000">
                <a:solidFill>
                  <a:schemeClr val="bg2"/>
                </a:solidFill>
                <a:latin typeface="Fira Sans"/>
                <a:cs typeface="Arial"/>
              </a:rPr>
              <a:t>https://mia.phsz.ch/Dagstuhl</a:t>
            </a:r>
            <a:endParaRPr>
              <a:solidFill>
                <a:schemeClr val="bg2"/>
              </a:solidFill>
              <a:latin typeface="Fira Sans"/>
              <a:ea typeface="Arial"/>
              <a:cs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7559989" name="Textplatzhalter 2"/>
          <p:cNvSpPr txBox="1"/>
          <p:nvPr/>
        </p:nvSpPr>
        <p:spPr bwMode="auto">
          <a:xfrm>
            <a:off x="424614" y="2228376"/>
            <a:ext cx="8347073" cy="3456383"/>
          </a:xfrm>
          <a:prstGeom prst="rect">
            <a:avLst/>
          </a:prstGeom>
        </p:spPr>
        <p:txBody>
          <a:bodyPr vert="horz" lIns="0" tIns="0" rIns="0" bIns="0" rtlCol="0">
            <a:noAutofit/>
          </a:bodyPr>
          <a:lstStyle>
            <a:lvl1pPr marL="0" indent="0" algn="l" defTabSz="914400">
              <a:lnSpc>
                <a:spcPct val="113999"/>
              </a:lnSpc>
              <a:spcBef>
                <a:spcPts val="2600"/>
              </a:spcBef>
              <a:buFont typeface="Arial"/>
              <a:buNone/>
              <a:defRPr sz="2400" spc="30">
                <a:solidFill>
                  <a:schemeClr val="tx1"/>
                </a:solidFill>
                <a:latin typeface="Fira Sans"/>
                <a:ea typeface="+mn-ea"/>
                <a:cs typeface="+mn-cs"/>
              </a:defRPr>
            </a:lvl1pPr>
            <a:lvl2pPr marL="355600" indent="-355600" algn="l" defTabSz="914400">
              <a:lnSpc>
                <a:spcPct val="113999"/>
              </a:lnSpc>
              <a:spcBef>
                <a:spcPts val="2100"/>
              </a:spcBef>
              <a:buFont typeface="Kantumruy Pro"/>
              <a:buChar char="—"/>
              <a:defRPr sz="2400" spc="30">
                <a:solidFill>
                  <a:schemeClr val="tx1"/>
                </a:solidFill>
                <a:latin typeface="Fira Sans"/>
                <a:ea typeface="+mn-ea"/>
                <a:cs typeface="+mn-cs"/>
              </a:defRPr>
            </a:lvl2pPr>
            <a:lvl3pPr marL="628650" indent="-266700" algn="l" defTabSz="914400">
              <a:lnSpc>
                <a:spcPct val="113999"/>
              </a:lnSpc>
              <a:spcBef>
                <a:spcPts val="500"/>
              </a:spcBef>
              <a:buFont typeface="Arial"/>
              <a:buChar char="•"/>
              <a:defRPr sz="2000" spc="30">
                <a:solidFill>
                  <a:schemeClr val="tx1"/>
                </a:solidFill>
                <a:latin typeface="Fira Sans"/>
                <a:ea typeface="+mn-ea"/>
                <a:cs typeface="+mn-cs"/>
              </a:defRPr>
            </a:lvl3pPr>
            <a:lvl4pPr marL="809625" indent="-180975" algn="l" defTabSz="914400">
              <a:lnSpc>
                <a:spcPct val="113999"/>
              </a:lnSpc>
              <a:spcBef>
                <a:spcPts val="500"/>
              </a:spcBef>
              <a:buFont typeface="Symbol"/>
              <a:buChar char="-"/>
              <a:defRPr sz="1800" spc="30">
                <a:solidFill>
                  <a:schemeClr val="tx1"/>
                </a:solidFill>
                <a:latin typeface="Fira Sans"/>
                <a:ea typeface="+mn-ea"/>
                <a:cs typeface="+mn-cs"/>
              </a:defRPr>
            </a:lvl4pPr>
            <a:lvl5pPr marL="990600" indent="-180975" algn="l" defTabSz="914400">
              <a:lnSpc>
                <a:spcPct val="113999"/>
              </a:lnSpc>
              <a:spcBef>
                <a:spcPts val="500"/>
              </a:spcBef>
              <a:buFont typeface="Arial"/>
              <a:buChar char="•"/>
              <a:defRPr sz="1800" spc="30">
                <a:solidFill>
                  <a:schemeClr val="tx1"/>
                </a:solidFill>
                <a:latin typeface="Fira Sans"/>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a:lstStyle>
          <a:p>
            <a:pPr marL="0" marR="0" lvl="0" indent="0" algn="l" defTabSz="914400">
              <a:lnSpc>
                <a:spcPct val="150000"/>
              </a:lnSpc>
              <a:spcBef>
                <a:spcPts val="0"/>
              </a:spcBef>
              <a:spcAft>
                <a:spcPts val="0"/>
              </a:spcAft>
              <a:buClrTx/>
              <a:buSzTx/>
              <a:buFont typeface="Arial"/>
              <a:buNone/>
              <a:defRPr/>
            </a:pPr>
            <a:r>
              <a:rPr lang="de-DE" sz="2400" b="1" i="0" u="none" strike="noStrike" cap="none" spc="30">
                <a:ln>
                  <a:noFill/>
                </a:ln>
                <a:solidFill>
                  <a:sysClr val="windowText" lastClr="000000"/>
                </a:solidFill>
                <a:latin typeface="Fira Sans"/>
                <a:cs typeface="Arial"/>
              </a:rPr>
              <a:t>Ziele</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Relevanz und Anwendungsbeispiele nennen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Grundaufbau der senseBox beschreiben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Blockly an konkretem Beispiel anwenden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senseBox-Messung an konkretem Beispiel durchführen können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600"/>
              </a:spcBef>
              <a:spcAft>
                <a:spcPts val="0"/>
              </a:spcAft>
              <a:buClrTx/>
              <a:buSzTx/>
              <a:buFont typeface="Symbol"/>
              <a:buChar char="-"/>
              <a:defRPr/>
            </a:pPr>
            <a:r>
              <a:rPr lang="de-DE" sz="2000" b="0" i="0" u="none" strike="noStrike" cap="none" spc="30">
                <a:ln>
                  <a:noFill/>
                </a:ln>
                <a:solidFill>
                  <a:sysClr val="windowText" lastClr="000000"/>
                </a:solidFill>
                <a:latin typeface="Fira Sans"/>
                <a:cs typeface="Arial"/>
              </a:rPr>
              <a:t>Einsatzmöglichkeiten und -grenzen im eigenen Unterricht bewerten</a:t>
            </a:r>
            <a:endParaRPr lang="de-DE" sz="2400" b="0" i="0" u="none" strike="noStrike" cap="none" spc="30">
              <a:ln>
                <a:noFill/>
              </a:ln>
              <a:solidFill>
                <a:sysClr val="windowText" lastClr="000000"/>
              </a:solidFill>
              <a:latin typeface="Fira Sans"/>
              <a:cs typeface="Arial"/>
            </a:endParaRPr>
          </a:p>
          <a:p>
            <a:pPr marL="342900" marR="0" lvl="0" indent="-342900" algn="l" defTabSz="914400">
              <a:lnSpc>
                <a:spcPct val="150000"/>
              </a:lnSpc>
              <a:spcBef>
                <a:spcPts val="2600"/>
              </a:spcBef>
              <a:spcAft>
                <a:spcPts val="0"/>
              </a:spcAft>
              <a:buClrTx/>
              <a:buSzTx/>
              <a:buFont typeface="Arial"/>
              <a:buChar char="•"/>
              <a:defRPr/>
            </a:pPr>
            <a:endParaRPr lang="de-DE" sz="2400" b="1" i="0" u="none" strike="noStrike" cap="none" spc="30">
              <a:ln>
                <a:noFill/>
              </a:ln>
              <a:solidFill>
                <a:sysClr val="windowText" lastClr="000000"/>
              </a:solidFill>
              <a:latin typeface="Fira Sans"/>
              <a:cs typeface="Arial"/>
            </a:endParaRPr>
          </a:p>
        </p:txBody>
      </p:sp>
      <p:sp>
        <p:nvSpPr>
          <p:cNvPr id="1798994708" name="Textplatzhalter 2"/>
          <p:cNvSpPr>
            <a:spLocks noGrp="1"/>
          </p:cNvSpPr>
          <p:nvPr/>
        </p:nvSpPr>
        <p:spPr bwMode="auto">
          <a:xfrm>
            <a:off x="8965887" y="2850005"/>
            <a:ext cx="3143349" cy="2385193"/>
          </a:xfrm>
        </p:spPr>
        <p:txBody>
          <a:bodyPr vert="horz" lIns="0" tIns="0" rIns="0" bIns="0" rtlCol="0">
            <a:noAutofit/>
          </a:bodyPr>
          <a:lstStyle>
            <a:lvl1pPr marL="0" indent="0" algn="l" defTabSz="914400">
              <a:lnSpc>
                <a:spcPct val="113999"/>
              </a:lnSpc>
              <a:spcBef>
                <a:spcPts val="2599"/>
              </a:spcBef>
              <a:buFont typeface="Arial"/>
              <a:buNone/>
              <a:defRPr sz="2400" spc="28">
                <a:solidFill>
                  <a:schemeClr val="tx1"/>
                </a:solidFill>
                <a:latin typeface="Fira Sans"/>
                <a:ea typeface="+mn-ea"/>
                <a:cs typeface="+mn-cs"/>
              </a:defRPr>
            </a:lvl1pPr>
            <a:lvl2pPr marL="355599" indent="-355599" algn="l" defTabSz="914400">
              <a:lnSpc>
                <a:spcPct val="113999"/>
              </a:lnSpc>
              <a:spcBef>
                <a:spcPts val="2099"/>
              </a:spcBef>
              <a:buFont typeface="Kantumruy Pro"/>
              <a:buChar char="—"/>
              <a:defRPr sz="2400" spc="28">
                <a:solidFill>
                  <a:schemeClr val="tx1"/>
                </a:solidFill>
                <a:latin typeface="Fira Sans"/>
                <a:ea typeface="+mn-ea"/>
                <a:cs typeface="+mn-cs"/>
              </a:defRPr>
            </a:lvl2pPr>
            <a:lvl3pPr marL="628649" indent="-266699" algn="l" defTabSz="914400">
              <a:lnSpc>
                <a:spcPct val="113999"/>
              </a:lnSpc>
              <a:spcBef>
                <a:spcPts val="499"/>
              </a:spcBef>
              <a:buFont typeface="Arial"/>
              <a:buChar char="•"/>
              <a:defRPr sz="2000" spc="28">
                <a:solidFill>
                  <a:schemeClr val="tx1"/>
                </a:solidFill>
                <a:latin typeface="Fira Sans"/>
                <a:ea typeface="+mn-ea"/>
                <a:cs typeface="+mn-cs"/>
              </a:defRPr>
            </a:lvl3pPr>
            <a:lvl4pPr marL="809624" indent="-180974" algn="l" defTabSz="914400">
              <a:lnSpc>
                <a:spcPct val="113999"/>
              </a:lnSpc>
              <a:spcBef>
                <a:spcPts val="499"/>
              </a:spcBef>
              <a:buFont typeface="Symbol"/>
              <a:buChar char="-"/>
              <a:defRPr sz="1800" spc="28">
                <a:solidFill>
                  <a:schemeClr val="tx1"/>
                </a:solidFill>
                <a:latin typeface="Fira Sans"/>
                <a:ea typeface="+mn-ea"/>
                <a:cs typeface="+mn-cs"/>
              </a:defRPr>
            </a:lvl4pPr>
            <a:lvl5pPr marL="990599" indent="-180974" algn="l" defTabSz="914400">
              <a:lnSpc>
                <a:spcPct val="113999"/>
              </a:lnSpc>
              <a:spcBef>
                <a:spcPts val="499"/>
              </a:spcBef>
              <a:buFont typeface="Arial"/>
              <a:buChar char="•"/>
              <a:defRPr sz="1800" spc="28">
                <a:solidFill>
                  <a:schemeClr val="tx1"/>
                </a:solidFill>
                <a:latin typeface="Fira Sans"/>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marL="305908" indent="-305908">
              <a:lnSpc>
                <a:spcPct val="114999"/>
              </a:lnSpc>
              <a:buFont typeface="Arial"/>
              <a:buAutoNum type="arabicPeriod"/>
              <a:defRPr/>
            </a:pPr>
            <a:r>
              <a:rPr lang="de-DE" sz="2000">
                <a:solidFill>
                  <a:prstClr val="black"/>
                </a:solidFill>
                <a:latin typeface="Fira Sans"/>
                <a:ea typeface="Arial"/>
                <a:cs typeface="Arial"/>
              </a:rPr>
              <a:t>Einführung ins Thema</a:t>
            </a:r>
            <a:endParaRPr>
              <a:solidFill>
                <a:prstClr val="black"/>
              </a:solidFill>
              <a:latin typeface="Fira Sans"/>
              <a:cs typeface="Arial"/>
            </a:endParaRPr>
          </a:p>
          <a:p>
            <a:pPr marL="457200" indent="-457200">
              <a:lnSpc>
                <a:spcPct val="114999"/>
              </a:lnSpc>
              <a:buFont typeface="+mj-lt"/>
              <a:buAutoNum type="arabicPeriod"/>
              <a:defRPr/>
            </a:pPr>
            <a:r>
              <a:rPr lang="de-DE" sz="2000">
                <a:solidFill>
                  <a:prstClr val="black"/>
                </a:solidFill>
                <a:latin typeface="Fira Sans"/>
                <a:cs typeface="Arial"/>
              </a:rPr>
              <a:t>Arbeitsphase</a:t>
            </a:r>
            <a:endParaRPr sz="2000">
              <a:solidFill>
                <a:prstClr val="black"/>
              </a:solidFill>
              <a:latin typeface="Fira Sans"/>
              <a:cs typeface="Arial"/>
            </a:endParaRPr>
          </a:p>
          <a:p>
            <a:pPr marL="457200" indent="-457200">
              <a:lnSpc>
                <a:spcPct val="114999"/>
              </a:lnSpc>
              <a:buFont typeface="+mj-lt"/>
              <a:buAutoNum type="arabicPeriod"/>
              <a:defRPr/>
            </a:pPr>
            <a:r>
              <a:rPr lang="de-DE" sz="2000">
                <a:solidFill>
                  <a:prstClr val="black"/>
                </a:solidFill>
                <a:latin typeface="Fira Sans"/>
                <a:cs typeface="Arial"/>
              </a:rPr>
              <a:t>Diskussion</a:t>
            </a:r>
            <a:endParaRPr sz="2000">
              <a:solidFill>
                <a:prstClr val="black"/>
              </a:solidFill>
              <a:latin typeface="Fira Sans"/>
              <a:cs typeface="Times New Roman"/>
            </a:endParaRPr>
          </a:p>
          <a:p>
            <a:pPr>
              <a:lnSpc>
                <a:spcPct val="114999"/>
              </a:lnSpc>
              <a:defRPr/>
            </a:pPr>
            <a:endParaRPr b="1">
              <a:solidFill>
                <a:prstClr val="black"/>
              </a:solidFill>
              <a:latin typeface="Fira Sans"/>
              <a:cs typeface="Arial"/>
            </a:endParaRPr>
          </a:p>
        </p:txBody>
      </p:sp>
      <p:sp>
        <p:nvSpPr>
          <p:cNvPr id="607342923" name="Textplatzhalter 2"/>
          <p:cNvSpPr>
            <a:spLocks noGrp="1"/>
          </p:cNvSpPr>
          <p:nvPr/>
        </p:nvSpPr>
        <p:spPr bwMode="auto">
          <a:xfrm>
            <a:off x="8965887" y="2219809"/>
            <a:ext cx="3333109" cy="445244"/>
          </a:xfrm>
        </p:spPr>
        <p:txBody>
          <a:bodyPr vert="horz" lIns="0" tIns="0" rIns="0" bIns="0" rtlCol="0">
            <a:noAutofit/>
          </a:bodyPr>
          <a:lstStyle>
            <a:lvl1pPr marL="0" indent="0" algn="l" defTabSz="914400">
              <a:lnSpc>
                <a:spcPct val="113999"/>
              </a:lnSpc>
              <a:spcBef>
                <a:spcPts val="2599"/>
              </a:spcBef>
              <a:buFont typeface="Arial"/>
              <a:buNone/>
              <a:defRPr sz="2400" spc="28">
                <a:solidFill>
                  <a:schemeClr val="tx1"/>
                </a:solidFill>
                <a:latin typeface="Fira Sans"/>
                <a:ea typeface="+mn-ea"/>
                <a:cs typeface="+mn-cs"/>
              </a:defRPr>
            </a:lvl1pPr>
            <a:lvl2pPr marL="355599" indent="-355599" algn="l" defTabSz="914400">
              <a:lnSpc>
                <a:spcPct val="113999"/>
              </a:lnSpc>
              <a:spcBef>
                <a:spcPts val="2099"/>
              </a:spcBef>
              <a:buFont typeface="Kantumruy Pro"/>
              <a:buChar char="—"/>
              <a:defRPr sz="2400" spc="28">
                <a:solidFill>
                  <a:schemeClr val="tx1"/>
                </a:solidFill>
                <a:latin typeface="Fira Sans"/>
                <a:ea typeface="+mn-ea"/>
                <a:cs typeface="+mn-cs"/>
              </a:defRPr>
            </a:lvl2pPr>
            <a:lvl3pPr marL="628649" indent="-266699" algn="l" defTabSz="914400">
              <a:lnSpc>
                <a:spcPct val="113999"/>
              </a:lnSpc>
              <a:spcBef>
                <a:spcPts val="499"/>
              </a:spcBef>
              <a:buFont typeface="Arial"/>
              <a:buChar char="•"/>
              <a:defRPr sz="2000" spc="28">
                <a:solidFill>
                  <a:schemeClr val="tx1"/>
                </a:solidFill>
                <a:latin typeface="Fira Sans"/>
                <a:ea typeface="+mn-ea"/>
                <a:cs typeface="+mn-cs"/>
              </a:defRPr>
            </a:lvl3pPr>
            <a:lvl4pPr marL="809624" indent="-180974" algn="l" defTabSz="914400">
              <a:lnSpc>
                <a:spcPct val="113999"/>
              </a:lnSpc>
              <a:spcBef>
                <a:spcPts val="499"/>
              </a:spcBef>
              <a:buFont typeface="Symbol"/>
              <a:buChar char="-"/>
              <a:defRPr sz="1800" spc="28">
                <a:solidFill>
                  <a:schemeClr val="tx1"/>
                </a:solidFill>
                <a:latin typeface="Fira Sans"/>
                <a:ea typeface="+mn-ea"/>
                <a:cs typeface="+mn-cs"/>
              </a:defRPr>
            </a:lvl4pPr>
            <a:lvl5pPr marL="990599" indent="-180974" algn="l" defTabSz="914400">
              <a:lnSpc>
                <a:spcPct val="113999"/>
              </a:lnSpc>
              <a:spcBef>
                <a:spcPts val="499"/>
              </a:spcBef>
              <a:buFont typeface="Arial"/>
              <a:buChar char="•"/>
              <a:defRPr sz="1800" spc="28">
                <a:solidFill>
                  <a:schemeClr val="tx1"/>
                </a:solidFill>
                <a:latin typeface="Fira Sans"/>
                <a:ea typeface="+mn-ea"/>
                <a:cs typeface="+mn-cs"/>
              </a:defRPr>
            </a:lvl5pPr>
            <a:lvl6pPr marL="2514599" indent="-228600" algn="l" defTabSz="914400">
              <a:lnSpc>
                <a:spcPct val="90000"/>
              </a:lnSpc>
              <a:spcBef>
                <a:spcPts val="499"/>
              </a:spcBef>
              <a:buFont typeface="Arial"/>
              <a:buChar char="•"/>
              <a:defRPr sz="1800">
                <a:solidFill>
                  <a:schemeClr val="tx1"/>
                </a:solidFill>
                <a:latin typeface="+mn-lt"/>
                <a:ea typeface="+mn-ea"/>
                <a:cs typeface="+mn-cs"/>
              </a:defRPr>
            </a:lvl6pPr>
            <a:lvl7pPr marL="2971800" indent="-228600" algn="l" defTabSz="914400">
              <a:lnSpc>
                <a:spcPct val="90000"/>
              </a:lnSpc>
              <a:spcBef>
                <a:spcPts val="499"/>
              </a:spcBef>
              <a:buFont typeface="Arial"/>
              <a:buChar char="•"/>
              <a:defRPr sz="1800">
                <a:solidFill>
                  <a:schemeClr val="tx1"/>
                </a:solidFill>
                <a:latin typeface="+mn-lt"/>
                <a:ea typeface="+mn-ea"/>
                <a:cs typeface="+mn-cs"/>
              </a:defRPr>
            </a:lvl7pPr>
            <a:lvl8pPr marL="3429000" indent="-228600" algn="l" defTabSz="914400">
              <a:lnSpc>
                <a:spcPct val="90000"/>
              </a:lnSpc>
              <a:spcBef>
                <a:spcPts val="499"/>
              </a:spcBef>
              <a:buFont typeface="Arial"/>
              <a:buChar char="•"/>
              <a:defRPr sz="1800">
                <a:solidFill>
                  <a:schemeClr val="tx1"/>
                </a:solidFill>
                <a:latin typeface="+mn-lt"/>
                <a:ea typeface="+mn-ea"/>
                <a:cs typeface="+mn-cs"/>
              </a:defRPr>
            </a:lvl8pPr>
            <a:lvl9pPr marL="3886200" indent="-228600" algn="l" defTabSz="914400">
              <a:lnSpc>
                <a:spcPct val="90000"/>
              </a:lnSpc>
              <a:spcBef>
                <a:spcPts val="499"/>
              </a:spcBef>
              <a:buFont typeface="Arial"/>
              <a:buChar char="•"/>
              <a:defRPr sz="1800">
                <a:solidFill>
                  <a:schemeClr val="tx1"/>
                </a:solidFill>
                <a:latin typeface="+mn-lt"/>
                <a:ea typeface="+mn-ea"/>
                <a:cs typeface="+mn-cs"/>
              </a:defRPr>
            </a:lvl9pPr>
          </a:lstStyle>
          <a:p>
            <a:pPr>
              <a:lnSpc>
                <a:spcPct val="100000"/>
              </a:lnSpc>
              <a:defRPr/>
            </a:pPr>
            <a:r>
              <a:rPr lang="de-DE" b="1">
                <a:solidFill>
                  <a:prstClr val="black"/>
                </a:solidFill>
                <a:ea typeface="Arial"/>
                <a:cs typeface="Arial"/>
              </a:rPr>
              <a:t>Ablauf</a:t>
            </a:r>
            <a:endParaRPr sz="1100">
              <a:solidFill>
                <a:prstClr val="black"/>
              </a:solidFil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9899470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73429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22871169" name="Titel 1"/>
          <p:cNvSpPr txBox="1"/>
          <p:nvPr/>
        </p:nvSpPr>
        <p:spPr bwMode="auto">
          <a:xfrm>
            <a:off x="524247" y="1772816"/>
            <a:ext cx="10796587" cy="4104456"/>
          </a:xfrm>
          <a:prstGeom prst="rect">
            <a:avLst/>
          </a:prstGeom>
        </p:spPr>
        <p:txBody>
          <a:bodyPr vert="horz" lIns="0" tIns="0" rIns="0" bIns="0" rtlCol="0" anchor="t">
            <a:noAutofit/>
          </a:bodyPr>
          <a:lstStyle>
            <a:lvl1pPr algn="l" defTabSz="914400">
              <a:lnSpc>
                <a:spcPct val="100000"/>
              </a:lnSpc>
              <a:spcBef>
                <a:spcPts val="0"/>
              </a:spcBef>
              <a:buNone/>
              <a:defRPr sz="8300" spc="0">
                <a:solidFill>
                  <a:schemeClr val="tx1"/>
                </a:solidFill>
                <a:latin typeface="+mn-lt"/>
                <a:ea typeface="+mj-ea"/>
                <a:cs typeface="+mj-cs"/>
              </a:defRPr>
            </a:lvl1pPr>
          </a:lstStyle>
          <a:p>
            <a:pPr marL="0" marR="0" lvl="0" indent="0" algn="l" defTabSz="914400">
              <a:lnSpc>
                <a:spcPct val="100000"/>
              </a:lnSpc>
              <a:spcBef>
                <a:spcPts val="0"/>
              </a:spcBef>
              <a:spcAft>
                <a:spcPts val="0"/>
              </a:spcAft>
              <a:buClrTx/>
              <a:buSzTx/>
              <a:buFontTx/>
              <a:buNone/>
              <a:defRPr/>
            </a:pPr>
            <a:r>
              <a:rPr lang="de-DE" sz="8300" b="0" i="0" u="none" strike="noStrike" cap="none" spc="0">
                <a:ln>
                  <a:noFill/>
                </a:ln>
                <a:solidFill>
                  <a:sysClr val="windowText" lastClr="000000"/>
                </a:solidFill>
                <a:latin typeface="Fira Sans"/>
                <a:cs typeface="Arial"/>
              </a:rPr>
              <a:t>Einführung</a:t>
            </a:r>
            <a:endParaRPr/>
          </a:p>
        </p:txBody>
      </p:sp>
      <p:sp>
        <p:nvSpPr>
          <p:cNvPr id="834183386" name="Textplatzhalter 2"/>
          <p:cNvSpPr txBox="1"/>
          <p:nvPr/>
        </p:nvSpPr>
        <p:spPr bwMode="auto">
          <a:xfrm>
            <a:off x="524247" y="0"/>
            <a:ext cx="2095798" cy="1287809"/>
          </a:xfrm>
          <a:prstGeom prst="rect">
            <a:avLst/>
          </a:prstGeom>
        </p:spPr>
        <p:txBody>
          <a:bodyPr vert="horz" lIns="0" tIns="0" rIns="0" bIns="0" rtlCol="0" anchor="t">
            <a:noAutofit/>
          </a:bodyPr>
          <a:lstStyle>
            <a:lvl1pPr marL="0" indent="0" algn="l" defTabSz="914400">
              <a:lnSpc>
                <a:spcPct val="113999"/>
              </a:lnSpc>
              <a:spcBef>
                <a:spcPts val="1200"/>
              </a:spcBef>
              <a:buFont typeface="Arial"/>
              <a:buNone/>
              <a:defRPr lang="de-DE" sz="8300" spc="30">
                <a:solidFill>
                  <a:schemeClr val="tx1"/>
                </a:solidFill>
                <a:latin typeface="+mn-lt"/>
                <a:ea typeface="+mj-ea"/>
                <a:cs typeface="+mj-cs"/>
              </a:defRPr>
            </a:lvl1pPr>
            <a:lvl2pPr marL="457200" indent="0" algn="l" defTabSz="914400">
              <a:lnSpc>
                <a:spcPct val="113999"/>
              </a:lnSpc>
              <a:spcBef>
                <a:spcPts val="500"/>
              </a:spcBef>
              <a:buFont typeface="Kantumruy Pro"/>
              <a:buNone/>
              <a:defRPr sz="2000" spc="30">
                <a:solidFill>
                  <a:schemeClr val="tx1">
                    <a:tint val="75000"/>
                  </a:schemeClr>
                </a:solidFill>
                <a:latin typeface="Fira Sans"/>
                <a:ea typeface="+mn-ea"/>
                <a:cs typeface="+mn-cs"/>
              </a:defRPr>
            </a:lvl2pPr>
            <a:lvl3pPr marL="914400" indent="0" algn="l" defTabSz="914400">
              <a:lnSpc>
                <a:spcPct val="113999"/>
              </a:lnSpc>
              <a:spcBef>
                <a:spcPts val="500"/>
              </a:spcBef>
              <a:buFont typeface="Arial"/>
              <a:buNone/>
              <a:defRPr sz="1800" spc="30">
                <a:solidFill>
                  <a:schemeClr val="tx1">
                    <a:tint val="75000"/>
                  </a:schemeClr>
                </a:solidFill>
                <a:latin typeface="Fira Sans"/>
                <a:ea typeface="+mn-ea"/>
                <a:cs typeface="+mn-cs"/>
              </a:defRPr>
            </a:lvl3pPr>
            <a:lvl4pPr marL="1371600" indent="0" algn="l" defTabSz="914400">
              <a:lnSpc>
                <a:spcPct val="113999"/>
              </a:lnSpc>
              <a:spcBef>
                <a:spcPts val="500"/>
              </a:spcBef>
              <a:buFont typeface="Symbol"/>
              <a:buNone/>
              <a:defRPr sz="1600" spc="30">
                <a:solidFill>
                  <a:schemeClr val="tx1">
                    <a:tint val="75000"/>
                  </a:schemeClr>
                </a:solidFill>
                <a:latin typeface="Fira Sans"/>
                <a:ea typeface="+mn-ea"/>
                <a:cs typeface="+mn-cs"/>
              </a:defRPr>
            </a:lvl4pPr>
            <a:lvl5pPr marL="1828800" indent="0" algn="l" defTabSz="914400">
              <a:lnSpc>
                <a:spcPct val="113999"/>
              </a:lnSpc>
              <a:spcBef>
                <a:spcPts val="500"/>
              </a:spcBef>
              <a:buFont typeface="Arial"/>
              <a:buNone/>
              <a:defRPr sz="1600" spc="30">
                <a:solidFill>
                  <a:schemeClr val="tx1">
                    <a:tint val="75000"/>
                  </a:schemeClr>
                </a:solidFill>
                <a:latin typeface="Fira Sans"/>
                <a:ea typeface="+mn-ea"/>
                <a:cs typeface="+mn-cs"/>
              </a:defRPr>
            </a:lvl5pPr>
            <a:lvl6pPr marL="2286000" indent="0" algn="l" defTabSz="914400">
              <a:lnSpc>
                <a:spcPct val="90000"/>
              </a:lnSpc>
              <a:spcBef>
                <a:spcPts val="500"/>
              </a:spcBef>
              <a:buFont typeface="Arial"/>
              <a:buNone/>
              <a:defRPr sz="1600">
                <a:solidFill>
                  <a:schemeClr val="tx1">
                    <a:tint val="75000"/>
                  </a:schemeClr>
                </a:solidFill>
                <a:latin typeface="+mn-lt"/>
                <a:ea typeface="+mn-ea"/>
                <a:cs typeface="+mn-cs"/>
              </a:defRPr>
            </a:lvl6pPr>
            <a:lvl7pPr marL="2743200" indent="0" algn="l" defTabSz="914400">
              <a:lnSpc>
                <a:spcPct val="90000"/>
              </a:lnSpc>
              <a:spcBef>
                <a:spcPts val="500"/>
              </a:spcBef>
              <a:buFont typeface="Arial"/>
              <a:buNone/>
              <a:defRPr sz="1600">
                <a:solidFill>
                  <a:schemeClr val="tx1">
                    <a:tint val="75000"/>
                  </a:schemeClr>
                </a:solidFill>
                <a:latin typeface="+mn-lt"/>
                <a:ea typeface="+mn-ea"/>
                <a:cs typeface="+mn-cs"/>
              </a:defRPr>
            </a:lvl7pPr>
            <a:lvl8pPr marL="3200400" indent="0" algn="l" defTabSz="914400">
              <a:lnSpc>
                <a:spcPct val="90000"/>
              </a:lnSpc>
              <a:spcBef>
                <a:spcPts val="500"/>
              </a:spcBef>
              <a:buFont typeface="Arial"/>
              <a:buNone/>
              <a:defRPr sz="1600">
                <a:solidFill>
                  <a:schemeClr val="tx1">
                    <a:tint val="75000"/>
                  </a:schemeClr>
                </a:solidFill>
                <a:latin typeface="+mn-lt"/>
                <a:ea typeface="+mn-ea"/>
                <a:cs typeface="+mn-cs"/>
              </a:defRPr>
            </a:lvl8pPr>
            <a:lvl9pPr marL="3657600" indent="0" algn="l" defTabSz="914400">
              <a:lnSpc>
                <a:spcPct val="90000"/>
              </a:lnSpc>
              <a:spcBef>
                <a:spcPts val="500"/>
              </a:spcBef>
              <a:buFont typeface="Arial"/>
              <a:buNone/>
              <a:defRPr sz="1600">
                <a:solidFill>
                  <a:schemeClr val="tx1">
                    <a:tint val="75000"/>
                  </a:schemeClr>
                </a:solidFill>
                <a:latin typeface="+mn-lt"/>
                <a:ea typeface="+mn-ea"/>
                <a:cs typeface="+mn-cs"/>
              </a:defRPr>
            </a:lvl9pPr>
          </a:lstStyle>
          <a:p>
            <a:pPr marL="0" marR="0" lvl="0" indent="0" algn="l" defTabSz="914400">
              <a:lnSpc>
                <a:spcPct val="113999"/>
              </a:lnSpc>
              <a:spcBef>
                <a:spcPts val="1200"/>
              </a:spcBef>
              <a:spcAft>
                <a:spcPts val="0"/>
              </a:spcAft>
              <a:buClrTx/>
              <a:buSzTx/>
              <a:buFont typeface="Arial"/>
              <a:buNone/>
              <a:defRPr/>
            </a:pPr>
            <a:r>
              <a:rPr lang="de-DE" sz="8300" b="0" i="0" u="none" strike="noStrike" cap="none" spc="30">
                <a:ln>
                  <a:noFill/>
                </a:ln>
                <a:solidFill>
                  <a:sysClr val="windowText" lastClr="000000"/>
                </a:solidFill>
                <a:latin typeface="Fira Sans"/>
                <a:cs typeface="Arial"/>
              </a:rPr>
              <a:t>1.</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43800151" name="Inhaltsplatzhalter 1"/>
          <p:cNvSpPr>
            <a:spLocks noGrp="1"/>
          </p:cNvSpPr>
          <p:nvPr>
            <p:ph idx="1"/>
          </p:nvPr>
        </p:nvSpPr>
        <p:spPr bwMode="auto">
          <a:xfrm>
            <a:off x="1329178" y="1945195"/>
            <a:ext cx="4766822" cy="546545"/>
          </a:xfrm>
        </p:spPr>
        <p:txBody>
          <a:bodyPr/>
          <a:lstStyle/>
          <a:p>
            <a:pPr>
              <a:defRPr/>
            </a:pPr>
            <a:r>
              <a:rPr lang="de-DE"/>
              <a:t>Biologie &amp; Informatik?</a:t>
            </a:r>
            <a:endParaRPr/>
          </a:p>
        </p:txBody>
      </p:sp>
      <p:sp>
        <p:nvSpPr>
          <p:cNvPr id="1682255219" name="Titel 1"/>
          <p:cNvSpPr txBox="1"/>
          <p:nvPr/>
        </p:nvSpPr>
        <p:spPr bwMode="auto">
          <a:xfrm>
            <a:off x="569342" y="206932"/>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Fachübergreifender oder Fächerverbindender Unterricht</a:t>
            </a:r>
            <a:endParaRPr/>
          </a:p>
        </p:txBody>
      </p:sp>
      <p:pic>
        <p:nvPicPr>
          <p:cNvPr id="1882644910" name="Grafik 4"/>
          <p:cNvPicPr>
            <a:picLocks noChangeAspect="1"/>
          </p:cNvPicPr>
          <p:nvPr/>
        </p:nvPicPr>
        <p:blipFill>
          <a:blip r:embed="rId3"/>
          <a:stretch/>
        </p:blipFill>
        <p:spPr bwMode="auto">
          <a:xfrm>
            <a:off x="2814179" y="3238638"/>
            <a:ext cx="6563640" cy="1657581"/>
          </a:xfrm>
          <a:prstGeom prst="rect">
            <a:avLst/>
          </a:prstGeom>
        </p:spPr>
      </p:pic>
      <p:sp>
        <p:nvSpPr>
          <p:cNvPr id="1262668909" name="Textfeld 5"/>
          <p:cNvSpPr txBox="1"/>
          <p:nvPr/>
        </p:nvSpPr>
        <p:spPr bwMode="auto">
          <a:xfrm>
            <a:off x="5116089" y="6374069"/>
            <a:ext cx="6750308" cy="461665"/>
          </a:xfrm>
          <a:prstGeom prst="rect">
            <a:avLst/>
          </a:prstGeom>
          <a:noFill/>
        </p:spPr>
        <p:txBody>
          <a:bodyPr wrap="none" rtlCol="0">
            <a:spAutoFit/>
          </a:bodyPr>
          <a:lstStyle/>
          <a:p>
            <a:pPr>
              <a:defRPr/>
            </a:pPr>
            <a:r>
              <a:rPr lang="de-DE" sz="1200">
                <a:solidFill>
                  <a:schemeClr val="bg2"/>
                </a:solidFill>
              </a:rPr>
              <a:t>Quelle Zitatgrafik: </a:t>
            </a:r>
            <a:r>
              <a:rPr lang="de-DE" sz="1200" u="sng">
                <a:solidFill>
                  <a:schemeClr val="bg2"/>
                </a:solidFill>
                <a:hlinkClick r:id="rId4"/>
              </a:rPr>
              <a:t>https://www.gesundheitsforschung-bmftr.de/de/computational-life-sciences-9464.php</a:t>
            </a:r>
            <a:endParaRPr lang="de-DE" sz="1200">
              <a:solidFill>
                <a:schemeClr val="bg2"/>
              </a:solidFill>
            </a:endParaRPr>
          </a:p>
          <a:p>
            <a:pPr>
              <a:defRPr/>
            </a:pPr>
            <a:r>
              <a:rPr lang="de-DE" sz="1200">
                <a:solidFill>
                  <a:schemeClr val="bg2"/>
                </a:solidFill>
              </a:rPr>
              <a:t>Ausgenommen von CC Lizenz</a:t>
            </a:r>
            <a:endParaRPr/>
          </a:p>
        </p:txBody>
      </p:sp>
      <p:sp>
        <p:nvSpPr>
          <p:cNvPr id="80954364" name="Inhaltsplatzhalter 1"/>
          <p:cNvSpPr txBox="1"/>
          <p:nvPr/>
        </p:nvSpPr>
        <p:spPr bwMode="auto">
          <a:xfrm>
            <a:off x="8709889" y="5412284"/>
            <a:ext cx="1588541" cy="461665"/>
          </a:xfrm>
          <a:prstGeom prst="rect">
            <a:avLst/>
          </a:prstGeom>
        </p:spPr>
        <p:txBody>
          <a:bodyPr vert="horz" lIns="0" tIns="0" rIns="0" bIns="0" rtlCol="0" anchor="t" anchorCtr="0">
            <a:noAutofit/>
          </a:bodyPr>
          <a:lst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a:lstStyle>
          <a:p>
            <a:pPr>
              <a:defRPr/>
            </a:pPr>
            <a:r>
              <a:rPr lang="de-DE"/>
              <a:t>Smart Farming	</a:t>
            </a:r>
            <a:endParaRPr/>
          </a:p>
        </p:txBody>
      </p:sp>
      <p:sp>
        <p:nvSpPr>
          <p:cNvPr id="3841625" name="Inhaltsplatzhalter 1"/>
          <p:cNvSpPr txBox="1"/>
          <p:nvPr/>
        </p:nvSpPr>
        <p:spPr bwMode="auto">
          <a:xfrm>
            <a:off x="1017499" y="5412284"/>
            <a:ext cx="2011451" cy="461665"/>
          </a:xfrm>
          <a:prstGeom prst="rect">
            <a:avLst/>
          </a:prstGeom>
        </p:spPr>
        <p:txBody>
          <a:bodyPr vert="horz" lIns="0" tIns="0" rIns="0" bIns="0" rtlCol="0" anchor="t" anchorCtr="0">
            <a:noAutofit/>
          </a:bodyPr>
          <a:lst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a:lstStyle>
          <a:p>
            <a:pPr>
              <a:defRPr/>
            </a:pPr>
            <a:r>
              <a:rPr lang="de-DE"/>
              <a:t>Digitalisierung und Künstliche Intelligenz</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981057970" name="Titel 1"/>
          <p:cNvSpPr txBox="1"/>
          <p:nvPr/>
        </p:nvSpPr>
        <p:spPr bwMode="auto">
          <a:xfrm>
            <a:off x="569342" y="561975"/>
            <a:ext cx="10063733" cy="922809"/>
          </a:xfrm>
          <a:prstGeom prst="rect">
            <a:avLst/>
          </a:prstGeom>
        </p:spPr>
        <p:txBody>
          <a:bodyPr/>
          <a:lstStyle>
            <a:lvl1pPr algn="l" defTabSz="914400" rtl="0">
              <a:lnSpc>
                <a:spcPct val="90000"/>
              </a:lnSpc>
              <a:spcBef>
                <a:spcPts val="0"/>
              </a:spcBef>
              <a:buNone/>
              <a:defRPr sz="4400">
                <a:solidFill>
                  <a:schemeClr val="bg2"/>
                </a:solidFill>
                <a:latin typeface="+mj-lt"/>
                <a:ea typeface="+mj-ea"/>
                <a:cs typeface="+mj-c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defRPr/>
            </a:pPr>
            <a:r>
              <a:rPr lang="de-DE"/>
              <a:t>Biologie &amp; Informatik</a:t>
            </a:r>
            <a:endParaRPr/>
          </a:p>
        </p:txBody>
      </p:sp>
      <p:sp>
        <p:nvSpPr>
          <p:cNvPr id="1382121385" name="Textplatzhalter 2"/>
          <p:cNvSpPr txBox="1"/>
          <p:nvPr/>
        </p:nvSpPr>
        <p:spPr bwMode="auto">
          <a:xfrm>
            <a:off x="550863" y="1975872"/>
            <a:ext cx="10799127" cy="4207757"/>
          </a:xfrm>
          <a:prstGeom prst="rect">
            <a:avLst/>
          </a:prstGeom>
        </p:spPr>
        <p:txBody>
          <a:bodyPr/>
          <a:lstStyle>
            <a:lvl1pPr marL="0" indent="0" algn="l" defTabSz="914400" rtl="0">
              <a:lnSpc>
                <a:spcPts val="1800"/>
              </a:lnSpc>
              <a:spcBef>
                <a:spcPts val="0"/>
              </a:spcBef>
              <a:buFontTx/>
              <a:buNone/>
              <a:defRPr sz="1500">
                <a:solidFill>
                  <a:schemeClr val="bg2"/>
                </a:solidFill>
                <a:latin typeface="+mn-lt"/>
                <a:ea typeface="+mn-ea"/>
                <a:cs typeface="+mn-cs"/>
              </a:defRPr>
            </a:lvl1pPr>
            <a:lvl2pPr marL="0" indent="0" algn="l" defTabSz="914400" rtl="0">
              <a:lnSpc>
                <a:spcPts val="1800"/>
              </a:lnSpc>
              <a:spcBef>
                <a:spcPts val="0"/>
              </a:spcBef>
              <a:buFontTx/>
              <a:buNone/>
              <a:defRPr sz="1500">
                <a:solidFill>
                  <a:schemeClr val="bg2"/>
                </a:solidFill>
                <a:latin typeface="Kantumruy Pro SemiBold"/>
                <a:ea typeface="+mn-ea"/>
                <a:cs typeface="Kantumruy Pro SemiBold"/>
              </a:defRPr>
            </a:lvl2pPr>
            <a:lvl3pPr marL="180000" indent="-180000" algn="l" defTabSz="914400" rtl="0">
              <a:lnSpc>
                <a:spcPts val="1800"/>
              </a:lnSpc>
              <a:spcBef>
                <a:spcPts val="500"/>
              </a:spcBef>
              <a:buFont typeface="Arial"/>
              <a:buChar char="•"/>
              <a:defRPr sz="1500">
                <a:solidFill>
                  <a:schemeClr val="bg2"/>
                </a:solidFill>
                <a:latin typeface="+mn-lt"/>
                <a:ea typeface="+mn-ea"/>
                <a:cs typeface="+mn-cs"/>
              </a:defRPr>
            </a:lvl3pPr>
            <a:lvl4pPr marL="540000" indent="-180000" algn="l" defTabSz="914400" rtl="0">
              <a:lnSpc>
                <a:spcPts val="1800"/>
              </a:lnSpc>
              <a:spcBef>
                <a:spcPts val="500"/>
              </a:spcBef>
              <a:buFont typeface="Arial"/>
              <a:buChar char="•"/>
              <a:defRPr sz="1500">
                <a:solidFill>
                  <a:schemeClr val="bg2"/>
                </a:solidFill>
                <a:latin typeface="+mn-lt"/>
                <a:ea typeface="+mn-ea"/>
                <a:cs typeface="+mn-cs"/>
              </a:defRPr>
            </a:lvl4pPr>
            <a:lvl5pPr marL="720000" indent="-180000" algn="l" defTabSz="914400" rtl="0">
              <a:lnSpc>
                <a:spcPts val="1800"/>
              </a:lnSpc>
              <a:spcBef>
                <a:spcPts val="500"/>
              </a:spcBef>
              <a:buFont typeface="Arial"/>
              <a:buChar char="•"/>
              <a:defRPr sz="1500">
                <a:solidFill>
                  <a:schemeClr val="bg2"/>
                </a:solidFill>
                <a:latin typeface="+mn-lt"/>
                <a:ea typeface="+mn-ea"/>
                <a:cs typeface="+mn-cs"/>
              </a:defRPr>
            </a:lvl5pPr>
            <a:lvl6pPr marL="2514600" indent="-228600" algn="l" defTabSz="914400" rtl="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rtl="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rtl="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rtl="0">
              <a:lnSpc>
                <a:spcPct val="90000"/>
              </a:lnSpc>
              <a:spcBef>
                <a:spcPts val="500"/>
              </a:spcBef>
              <a:buFont typeface="Arial"/>
              <a:buChar char="•"/>
              <a:defRPr sz="1800">
                <a:solidFill>
                  <a:schemeClr val="tx1"/>
                </a:solidFill>
                <a:latin typeface="+mn-lt"/>
                <a:ea typeface="+mn-ea"/>
                <a:cs typeface="+mn-cs"/>
              </a:defRPr>
            </a:lvl9pPr>
          </a:lstStyle>
          <a:p>
            <a:pPr>
              <a:defRPr/>
            </a:pPr>
            <a:r>
              <a:rPr lang="de-DE" sz="2000" b="1"/>
              <a:t>Citizien Science – Messen und Auswerten von Umweltdaten mit senseBox</a:t>
            </a:r>
            <a:endParaRPr lang="de-DE"/>
          </a:p>
        </p:txBody>
      </p:sp>
      <p:pic>
        <p:nvPicPr>
          <p:cNvPr id="966852928" name="Grafik 6"/>
          <p:cNvPicPr>
            <a:picLocks noChangeAspect="1"/>
          </p:cNvPicPr>
          <p:nvPr/>
        </p:nvPicPr>
        <p:blipFill>
          <a:blip r:embed="rId3"/>
          <a:stretch/>
        </p:blipFill>
        <p:spPr bwMode="auto">
          <a:xfrm>
            <a:off x="4023360" y="2697990"/>
            <a:ext cx="4145280" cy="2763520"/>
          </a:xfrm>
          <a:prstGeom prst="rect">
            <a:avLst/>
          </a:prstGeom>
        </p:spPr>
      </p:pic>
      <p:sp>
        <p:nvSpPr>
          <p:cNvPr id="750278718" name="Textfeld 7"/>
          <p:cNvSpPr txBox="1"/>
          <p:nvPr/>
        </p:nvSpPr>
        <p:spPr bwMode="auto">
          <a:xfrm>
            <a:off x="9073192" y="6397718"/>
            <a:ext cx="3119765" cy="276999"/>
          </a:xfrm>
          <a:prstGeom prst="rect">
            <a:avLst/>
          </a:prstGeom>
          <a:noFill/>
        </p:spPr>
        <p:txBody>
          <a:bodyPr wrap="none" rtlCol="0">
            <a:spAutoFit/>
          </a:bodyPr>
          <a:lstStyle/>
          <a:p>
            <a:pPr>
              <a:defRPr/>
            </a:pPr>
            <a:r>
              <a:rPr lang="de-DE" sz="1200">
                <a:solidFill>
                  <a:schemeClr val="bg2"/>
                </a:solidFill>
              </a:rPr>
              <a:t>Eigenes Foto. Lizensierung wie Gesamtmaterial</a:t>
            </a:r>
            <a:endParaRPr/>
          </a:p>
        </p:txBody>
      </p:sp>
    </p:spTree>
  </p:cSld>
  <p:clrMapOvr>
    <a:masterClrMapping/>
  </p:clrMapOvr>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Arial"/>
        <a:cs typeface="Arial"/>
      </a:majorFont>
      <a:minorFont>
        <a:latin typeface="Kantumruy Pro"/>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prstGeom prst="rect">
          <a:avLst/>
        </a:prstGeom>
        <a:solidFill>
          <a:schemeClr val="accent1"/>
        </a:solidFill>
        <a:ln>
          <a:noFill/>
        </a:ln>
      </a:spPr>
      <a:bodyPr/>
      <a:lstStyle/>
      <a:style>
        <a:lnRef idx="2">
          <a:schemeClr val="accent1">
            <a:shade val="15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a:ea typeface="Arial"/>
        <a:cs typeface="Arial"/>
      </a:majorFont>
      <a:minorFont>
        <a:latin typeface="Aptos"/>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LD-Design</Template>
  <TotalTime>0</TotalTime>
  <Words>1939</Words>
  <Application>Microsoft Office PowerPoint</Application>
  <PresentationFormat>Breitbild</PresentationFormat>
  <Paragraphs>219</Paragraphs>
  <Slides>24</Slides>
  <Notes>24</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24</vt:i4>
      </vt:variant>
    </vt:vector>
  </HeadingPairs>
  <TitlesOfParts>
    <vt:vector size="32" baseType="lpstr">
      <vt:lpstr>Aptos</vt:lpstr>
      <vt:lpstr>Arial</vt:lpstr>
      <vt:lpstr>Calibri</vt:lpstr>
      <vt:lpstr>Fira Sans</vt:lpstr>
      <vt:lpstr>Kantumruy Pro</vt:lpstr>
      <vt:lpstr>Kantumruy Pro SemiBold</vt:lpstr>
      <vt:lpstr>Symbol</vt:lpstr>
      <vt:lpstr>LD-Design</vt:lpstr>
      <vt:lpstr>Umweltdaten messen mit der senseBox</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„Lorem ipsum dolor sit amet, consectetuer adipiscing elit. Aenean commodo ligula eget dolor. Aenean  sociis natoque penatibus.“</dc:title>
  <dc:creator>Philip Seufert</dc:creator>
  <cp:lastModifiedBy>Philipp Pelzer</cp:lastModifiedBy>
  <cp:revision>232</cp:revision>
  <dcterms:created xsi:type="dcterms:W3CDTF">2024-10-09T08:31:46Z</dcterms:created>
  <dcterms:modified xsi:type="dcterms:W3CDTF">2026-04-20T09:10:37Z</dcterms:modified>
</cp:coreProperties>
</file>